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3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94" r:id="rId6"/>
    <p:sldId id="295" r:id="rId7"/>
    <p:sldId id="297" r:id="rId8"/>
    <p:sldId id="331" r:id="rId9"/>
    <p:sldId id="332" r:id="rId10"/>
    <p:sldId id="336" r:id="rId11"/>
    <p:sldId id="333" r:id="rId12"/>
    <p:sldId id="334" r:id="rId13"/>
    <p:sldId id="339" r:id="rId14"/>
    <p:sldId id="340" r:id="rId15"/>
    <p:sldId id="298" r:id="rId16"/>
    <p:sldId id="303" r:id="rId17"/>
    <p:sldId id="299" r:id="rId18"/>
    <p:sldId id="304" r:id="rId19"/>
    <p:sldId id="300" r:id="rId20"/>
    <p:sldId id="335" r:id="rId21"/>
    <p:sldId id="337" r:id="rId22"/>
    <p:sldId id="309" r:id="rId23"/>
    <p:sldId id="307" r:id="rId24"/>
    <p:sldId id="310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11" r:id="rId38"/>
    <p:sldId id="312" r:id="rId39"/>
    <p:sldId id="313" r:id="rId40"/>
    <p:sldId id="314" r:id="rId41"/>
    <p:sldId id="315" r:id="rId42"/>
    <p:sldId id="316" r:id="rId43"/>
    <p:sldId id="318" r:id="rId44"/>
    <p:sldId id="284" r:id="rId45"/>
    <p:sldId id="285" r:id="rId46"/>
    <p:sldId id="287" r:id="rId47"/>
    <p:sldId id="286" r:id="rId48"/>
    <p:sldId id="288" r:id="rId49"/>
    <p:sldId id="289" r:id="rId50"/>
    <p:sldId id="290" r:id="rId51"/>
    <p:sldId id="293" r:id="rId52"/>
    <p:sldId id="302" r:id="rId53"/>
    <p:sldId id="306" r:id="rId54"/>
    <p:sldId id="274" r:id="rId55"/>
    <p:sldId id="266" r:id="rId56"/>
  </p:sldIdLst>
  <p:sldSz cx="12192000" cy="6858000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86651" autoAdjust="0"/>
  </p:normalViewPr>
  <p:slideViewPr>
    <p:cSldViewPr snapToGrid="0">
      <p:cViewPr varScale="1">
        <p:scale>
          <a:sx n="101" d="100"/>
          <a:sy n="101" d="100"/>
        </p:scale>
        <p:origin x="9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E49E04-C0D2-4176-9D3D-C96A1569A0A9}" type="doc">
      <dgm:prSet loTypeId="urn:microsoft.com/office/officeart/2008/layout/RadialCluster" loCatId="cycle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57DE2F-A5B7-469B-B138-C7AE16F7150E}">
      <dgm:prSet phldrT="[Текст]" custT="1"/>
      <dgm:spPr>
        <a:solidFill>
          <a:schemeClr val="accent2"/>
        </a:solidFill>
      </dgm:spPr>
      <dgm:t>
        <a:bodyPr/>
        <a:lstStyle/>
        <a:p>
          <a:pPr algn="l"/>
          <a:r>
            <a:rPr lang="ru-RU" sz="1800" dirty="0" smtClean="0"/>
            <a:t>Владими</a:t>
          </a:r>
          <a:r>
            <a:rPr lang="ru-RU" sz="1800" i="1" dirty="0" smtClean="0"/>
            <a:t>р</a:t>
          </a:r>
          <a:endParaRPr lang="ru-RU" sz="1800" i="1" dirty="0"/>
        </a:p>
      </dgm:t>
    </dgm:pt>
    <dgm:pt modelId="{0F8AC002-8D62-4FB1-9EE3-1F1A27963111}" type="parTrans" cxnId="{FA382697-1A8A-4265-9027-EB27D9955AA4}">
      <dgm:prSet/>
      <dgm:spPr/>
      <dgm:t>
        <a:bodyPr/>
        <a:lstStyle/>
        <a:p>
          <a:endParaRPr lang="ru-RU" sz="1800"/>
        </a:p>
      </dgm:t>
    </dgm:pt>
    <dgm:pt modelId="{0EB4F4E2-29BC-4C5D-9DAB-0D4BE32B7E28}" type="sibTrans" cxnId="{FA382697-1A8A-4265-9027-EB27D9955AA4}">
      <dgm:prSet/>
      <dgm:spPr/>
      <dgm:t>
        <a:bodyPr/>
        <a:lstStyle/>
        <a:p>
          <a:endParaRPr lang="ru-RU" sz="1800"/>
        </a:p>
      </dgm:t>
    </dgm:pt>
    <dgm:pt modelId="{3BB238D4-1ABB-4C76-A629-D64C8E424057}">
      <dgm:prSet phldrT="[Текст]" custT="1"/>
      <dgm:spPr>
        <a:solidFill>
          <a:schemeClr val="accent2"/>
        </a:solidFill>
      </dgm:spPr>
      <dgm:t>
        <a:bodyPr/>
        <a:lstStyle/>
        <a:p>
          <a:pPr algn="ctr"/>
          <a:r>
            <a:rPr lang="ru-RU" sz="1800" dirty="0" smtClean="0"/>
            <a:t>Рязань</a:t>
          </a:r>
          <a:endParaRPr lang="ru-RU" sz="1800" dirty="0"/>
        </a:p>
      </dgm:t>
    </dgm:pt>
    <dgm:pt modelId="{8C0FA768-568A-4CB9-ADBC-47170B8479DF}" type="parTrans" cxnId="{FC1F38AE-93AB-48C0-B291-E16201CEEF31}">
      <dgm:prSet/>
      <dgm:spPr>
        <a:ln>
          <a:solidFill>
            <a:schemeClr val="accent2"/>
          </a:solidFill>
        </a:ln>
      </dgm:spPr>
      <dgm:t>
        <a:bodyPr/>
        <a:lstStyle/>
        <a:p>
          <a:endParaRPr lang="ru-RU" sz="1800"/>
        </a:p>
      </dgm:t>
    </dgm:pt>
    <dgm:pt modelId="{3883B4F5-24EA-468D-8548-D2438B40C544}" type="sibTrans" cxnId="{FC1F38AE-93AB-48C0-B291-E16201CEEF31}">
      <dgm:prSet/>
      <dgm:spPr/>
      <dgm:t>
        <a:bodyPr/>
        <a:lstStyle/>
        <a:p>
          <a:endParaRPr lang="ru-RU" sz="1800"/>
        </a:p>
      </dgm:t>
    </dgm:pt>
    <dgm:pt modelId="{F4D3A6F8-0821-4A23-923E-2879F225D1B8}">
      <dgm:prSet phldrT="[Текст]" custT="1"/>
      <dgm:spPr>
        <a:solidFill>
          <a:schemeClr val="accent2"/>
        </a:solidFill>
      </dgm:spPr>
      <dgm:t>
        <a:bodyPr/>
        <a:lstStyle/>
        <a:p>
          <a:pPr algn="ctr"/>
          <a:r>
            <a:rPr lang="ru-RU" sz="1800" dirty="0" smtClean="0"/>
            <a:t>Воскресенск</a:t>
          </a:r>
          <a:endParaRPr lang="ru-RU" sz="1800" dirty="0"/>
        </a:p>
      </dgm:t>
    </dgm:pt>
    <dgm:pt modelId="{9EE77B22-B999-40A8-B64A-EA85D97A7043}" type="parTrans" cxnId="{68DEAD2A-36D4-4A36-9500-ED70E1162E5A}">
      <dgm:prSet/>
      <dgm:spPr/>
      <dgm:t>
        <a:bodyPr/>
        <a:lstStyle/>
        <a:p>
          <a:endParaRPr lang="ru-RU"/>
        </a:p>
      </dgm:t>
    </dgm:pt>
    <dgm:pt modelId="{7D2767AF-1A6F-411D-A825-EA315CCD0D65}" type="sibTrans" cxnId="{68DEAD2A-36D4-4A36-9500-ED70E1162E5A}">
      <dgm:prSet/>
      <dgm:spPr/>
      <dgm:t>
        <a:bodyPr/>
        <a:lstStyle/>
        <a:p>
          <a:endParaRPr lang="ru-RU"/>
        </a:p>
      </dgm:t>
    </dgm:pt>
    <dgm:pt modelId="{94330349-1E93-4738-8B30-626D82679101}">
      <dgm:prSet phldrT="[Текст]" custT="1"/>
      <dgm:spPr>
        <a:solidFill>
          <a:schemeClr val="accent2"/>
        </a:solidFill>
      </dgm:spPr>
      <dgm:t>
        <a:bodyPr/>
        <a:lstStyle/>
        <a:p>
          <a:pPr algn="ctr"/>
          <a:r>
            <a:rPr lang="ru-RU" sz="1800" dirty="0" smtClean="0"/>
            <a:t>Москва </a:t>
          </a:r>
          <a:br>
            <a:rPr lang="ru-RU" sz="1800" dirty="0" smtClean="0"/>
          </a:br>
          <a:endParaRPr lang="ru-RU" sz="1800" dirty="0"/>
        </a:p>
      </dgm:t>
    </dgm:pt>
    <dgm:pt modelId="{E1662AB4-3B4F-4417-8456-453B19F0E6D5}" type="parTrans" cxnId="{A3FC546C-4E89-45AA-BCF8-C6DEA8F8C797}">
      <dgm:prSet/>
      <dgm:spPr/>
      <dgm:t>
        <a:bodyPr/>
        <a:lstStyle/>
        <a:p>
          <a:endParaRPr lang="ru-RU"/>
        </a:p>
      </dgm:t>
    </dgm:pt>
    <dgm:pt modelId="{7FACA09E-D56C-42FB-AB66-3582594BF394}" type="sibTrans" cxnId="{A3FC546C-4E89-45AA-BCF8-C6DEA8F8C797}">
      <dgm:prSet/>
      <dgm:spPr/>
      <dgm:t>
        <a:bodyPr/>
        <a:lstStyle/>
        <a:p>
          <a:endParaRPr lang="ru-RU"/>
        </a:p>
      </dgm:t>
    </dgm:pt>
    <dgm:pt modelId="{7585BA36-7DB0-406B-83DA-F1C00ED22C88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800" dirty="0" smtClean="0"/>
            <a:t>Тула</a:t>
          </a:r>
          <a:endParaRPr lang="ru-RU" dirty="0"/>
        </a:p>
      </dgm:t>
    </dgm:pt>
    <dgm:pt modelId="{EF1444D3-B252-4F0C-9710-98FB4FA355D2}" type="parTrans" cxnId="{6DF6FC4F-7683-4258-88D5-DCD89377AF4F}">
      <dgm:prSet/>
      <dgm:spPr/>
      <dgm:t>
        <a:bodyPr/>
        <a:lstStyle/>
        <a:p>
          <a:endParaRPr lang="ru-RU"/>
        </a:p>
      </dgm:t>
    </dgm:pt>
    <dgm:pt modelId="{ECBF5F49-1A3E-4172-A44D-03491A13BF85}" type="sibTrans" cxnId="{6DF6FC4F-7683-4258-88D5-DCD89377AF4F}">
      <dgm:prSet/>
      <dgm:spPr/>
      <dgm:t>
        <a:bodyPr/>
        <a:lstStyle/>
        <a:p>
          <a:endParaRPr lang="ru-RU"/>
        </a:p>
      </dgm:t>
    </dgm:pt>
    <dgm:pt modelId="{A3B44194-0EA4-4AAD-B1FA-95FBCABEFC55}">
      <dgm:prSet phldrT="[Текст]" custT="1"/>
      <dgm:spPr>
        <a:solidFill>
          <a:schemeClr val="accent2"/>
        </a:solidFill>
      </dgm:spPr>
      <dgm:t>
        <a:bodyPr/>
        <a:lstStyle/>
        <a:p>
          <a:endParaRPr lang="ru-RU" dirty="0"/>
        </a:p>
      </dgm:t>
    </dgm:pt>
    <dgm:pt modelId="{10FDBCF4-337B-442D-9A19-0E3483B38674}" type="parTrans" cxnId="{DEB846BB-8536-461A-89DA-D9982315FBD0}">
      <dgm:prSet/>
      <dgm:spPr/>
      <dgm:t>
        <a:bodyPr/>
        <a:lstStyle/>
        <a:p>
          <a:endParaRPr lang="ru-RU"/>
        </a:p>
      </dgm:t>
    </dgm:pt>
    <dgm:pt modelId="{9F0CFAC8-B8A7-4581-B5DA-AF8FB93A4782}" type="sibTrans" cxnId="{DEB846BB-8536-461A-89DA-D9982315FBD0}">
      <dgm:prSet/>
      <dgm:spPr/>
      <dgm:t>
        <a:bodyPr/>
        <a:lstStyle/>
        <a:p>
          <a:endParaRPr lang="ru-RU"/>
        </a:p>
      </dgm:t>
    </dgm:pt>
    <dgm:pt modelId="{FECEC747-E689-4E99-90F7-23D4B79411D5}" type="pres">
      <dgm:prSet presAssocID="{2FE49E04-C0D2-4176-9D3D-C96A1569A0A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6645D27-5C48-4A88-8081-3CC326AC8B0A}" type="pres">
      <dgm:prSet presAssocID="{F4D3A6F8-0821-4A23-923E-2879F225D1B8}" presName="singleCycle" presStyleCnt="0"/>
      <dgm:spPr/>
      <dgm:t>
        <a:bodyPr/>
        <a:lstStyle/>
        <a:p>
          <a:endParaRPr lang="ru-RU"/>
        </a:p>
      </dgm:t>
    </dgm:pt>
    <dgm:pt modelId="{0C40DB1D-D9FF-4287-99E4-B88D8F081A6B}" type="pres">
      <dgm:prSet presAssocID="{F4D3A6F8-0821-4A23-923E-2879F225D1B8}" presName="singleCenter" presStyleLbl="node1" presStyleIdx="0" presStyleCnt="5" custScaleX="169632" custScaleY="77372" custLinFactNeighborX="12596" custLinFactNeighborY="-3048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215F980E-74A6-451A-85D9-9A0AB0B18E60}" type="pres">
      <dgm:prSet presAssocID="{0F8AC002-8D62-4FB1-9EE3-1F1A27963111}" presName="Name56" presStyleLbl="parChTrans1D2" presStyleIdx="0" presStyleCnt="4"/>
      <dgm:spPr/>
      <dgm:t>
        <a:bodyPr/>
        <a:lstStyle/>
        <a:p>
          <a:endParaRPr lang="ru-RU"/>
        </a:p>
      </dgm:t>
    </dgm:pt>
    <dgm:pt modelId="{B40055AA-9F33-495B-9EE6-EF597B9B0717}" type="pres">
      <dgm:prSet presAssocID="{C057DE2F-A5B7-469B-B138-C7AE16F7150E}" presName="text0" presStyleLbl="node1" presStyleIdx="1" presStyleCnt="5" custScaleX="188925" custRadScaleRad="159674" custRadScaleInc="2367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DF685-C23C-4F67-9C37-5425F8C8F70C}" type="pres">
      <dgm:prSet presAssocID="{8C0FA768-568A-4CB9-ADBC-47170B8479DF}" presName="Name56" presStyleLbl="parChTrans1D2" presStyleIdx="1" presStyleCnt="4"/>
      <dgm:spPr/>
      <dgm:t>
        <a:bodyPr/>
        <a:lstStyle/>
        <a:p>
          <a:endParaRPr lang="ru-RU"/>
        </a:p>
      </dgm:t>
    </dgm:pt>
    <dgm:pt modelId="{C1210B24-87F6-441D-8CEC-5F290CFF4B58}" type="pres">
      <dgm:prSet presAssocID="{3BB238D4-1ABB-4C76-A629-D64C8E424057}" presName="text0" presStyleLbl="node1" presStyleIdx="2" presStyleCnt="5" custScaleX="190119" custRadScaleRad="145552" custRadScaleInc="2681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D8B34B-B32C-4293-8D8B-871B33A44F7E}" type="pres">
      <dgm:prSet presAssocID="{E1662AB4-3B4F-4417-8456-453B19F0E6D5}" presName="Name56" presStyleLbl="parChTrans1D2" presStyleIdx="2" presStyleCnt="4"/>
      <dgm:spPr/>
      <dgm:t>
        <a:bodyPr/>
        <a:lstStyle/>
        <a:p>
          <a:endParaRPr lang="ru-RU"/>
        </a:p>
      </dgm:t>
    </dgm:pt>
    <dgm:pt modelId="{F5B835F8-8C6F-4075-8C0F-71981CBB54D5}" type="pres">
      <dgm:prSet presAssocID="{94330349-1E93-4738-8B30-626D82679101}" presName="text0" presStyleLbl="node1" presStyleIdx="3" presStyleCnt="5" custScaleX="165468" custRadScaleRad="122895" custRadScaleInc="3976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033F11-0DA9-49A5-9777-AD3E3E6F6FC6}" type="pres">
      <dgm:prSet presAssocID="{EF1444D3-B252-4F0C-9710-98FB4FA355D2}" presName="Name56" presStyleLbl="parChTrans1D2" presStyleIdx="3" presStyleCnt="4"/>
      <dgm:spPr/>
      <dgm:t>
        <a:bodyPr/>
        <a:lstStyle/>
        <a:p>
          <a:endParaRPr lang="ru-RU"/>
        </a:p>
      </dgm:t>
    </dgm:pt>
    <dgm:pt modelId="{D8F010DC-3FE3-4EE7-9EF4-C706E1C37CD8}" type="pres">
      <dgm:prSet presAssocID="{7585BA36-7DB0-406B-83DA-F1C00ED22C88}" presName="text0" presStyleLbl="node1" presStyleIdx="4" presStyleCnt="5" custScaleX="100702" custRadScaleRad="133790" custRadScaleInc="9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124469-3DEF-4FB6-B214-F1341BA699DB}" type="presOf" srcId="{7585BA36-7DB0-406B-83DA-F1C00ED22C88}" destId="{D8F010DC-3FE3-4EE7-9EF4-C706E1C37CD8}" srcOrd="0" destOrd="0" presId="urn:microsoft.com/office/officeart/2008/layout/RadialCluster"/>
    <dgm:cxn modelId="{6406FC55-FA3C-47C4-AEF2-E2511CCC5877}" type="presOf" srcId="{3BB238D4-1ABB-4C76-A629-D64C8E424057}" destId="{C1210B24-87F6-441D-8CEC-5F290CFF4B58}" srcOrd="0" destOrd="0" presId="urn:microsoft.com/office/officeart/2008/layout/RadialCluster"/>
    <dgm:cxn modelId="{68DEAD2A-36D4-4A36-9500-ED70E1162E5A}" srcId="{2FE49E04-C0D2-4176-9D3D-C96A1569A0A9}" destId="{F4D3A6F8-0821-4A23-923E-2879F225D1B8}" srcOrd="0" destOrd="0" parTransId="{9EE77B22-B999-40A8-B64A-EA85D97A7043}" sibTransId="{7D2767AF-1A6F-411D-A825-EA315CCD0D65}"/>
    <dgm:cxn modelId="{D89F43F9-F5BF-46BD-A024-94AF2C934733}" type="presOf" srcId="{8C0FA768-568A-4CB9-ADBC-47170B8479DF}" destId="{DC7DF685-C23C-4F67-9C37-5425F8C8F70C}" srcOrd="0" destOrd="0" presId="urn:microsoft.com/office/officeart/2008/layout/RadialCluster"/>
    <dgm:cxn modelId="{981FC6A7-F76E-4BB4-8A7F-CA5C2F3E934C}" type="presOf" srcId="{F4D3A6F8-0821-4A23-923E-2879F225D1B8}" destId="{0C40DB1D-D9FF-4287-99E4-B88D8F081A6B}" srcOrd="0" destOrd="0" presId="urn:microsoft.com/office/officeart/2008/layout/RadialCluster"/>
    <dgm:cxn modelId="{90BAEBCC-2487-43CB-BF09-14DCB2E0AD05}" type="presOf" srcId="{94330349-1E93-4738-8B30-626D82679101}" destId="{F5B835F8-8C6F-4075-8C0F-71981CBB54D5}" srcOrd="0" destOrd="0" presId="urn:microsoft.com/office/officeart/2008/layout/RadialCluster"/>
    <dgm:cxn modelId="{098AB821-E6AA-4EB4-8296-15D47F538009}" type="presOf" srcId="{2FE49E04-C0D2-4176-9D3D-C96A1569A0A9}" destId="{FECEC747-E689-4E99-90F7-23D4B79411D5}" srcOrd="0" destOrd="0" presId="urn:microsoft.com/office/officeart/2008/layout/RadialCluster"/>
    <dgm:cxn modelId="{91C757A8-B0D3-4D98-8E88-9502081B7827}" type="presOf" srcId="{C057DE2F-A5B7-469B-B138-C7AE16F7150E}" destId="{B40055AA-9F33-495B-9EE6-EF597B9B0717}" srcOrd="0" destOrd="0" presId="urn:microsoft.com/office/officeart/2008/layout/RadialCluster"/>
    <dgm:cxn modelId="{FC1F38AE-93AB-48C0-B291-E16201CEEF31}" srcId="{F4D3A6F8-0821-4A23-923E-2879F225D1B8}" destId="{3BB238D4-1ABB-4C76-A629-D64C8E424057}" srcOrd="1" destOrd="0" parTransId="{8C0FA768-568A-4CB9-ADBC-47170B8479DF}" sibTransId="{3883B4F5-24EA-468D-8548-D2438B40C544}"/>
    <dgm:cxn modelId="{FA382697-1A8A-4265-9027-EB27D9955AA4}" srcId="{F4D3A6F8-0821-4A23-923E-2879F225D1B8}" destId="{C057DE2F-A5B7-469B-B138-C7AE16F7150E}" srcOrd="0" destOrd="0" parTransId="{0F8AC002-8D62-4FB1-9EE3-1F1A27963111}" sibTransId="{0EB4F4E2-29BC-4C5D-9DAB-0D4BE32B7E28}"/>
    <dgm:cxn modelId="{B3E1534C-6668-4CCE-894E-3CF163C2286A}" type="presOf" srcId="{E1662AB4-3B4F-4417-8456-453B19F0E6D5}" destId="{E7D8B34B-B32C-4293-8D8B-871B33A44F7E}" srcOrd="0" destOrd="0" presId="urn:microsoft.com/office/officeart/2008/layout/RadialCluster"/>
    <dgm:cxn modelId="{6DF6FC4F-7683-4258-88D5-DCD89377AF4F}" srcId="{F4D3A6F8-0821-4A23-923E-2879F225D1B8}" destId="{7585BA36-7DB0-406B-83DA-F1C00ED22C88}" srcOrd="3" destOrd="0" parTransId="{EF1444D3-B252-4F0C-9710-98FB4FA355D2}" sibTransId="{ECBF5F49-1A3E-4172-A44D-03491A13BF85}"/>
    <dgm:cxn modelId="{A3FC546C-4E89-45AA-BCF8-C6DEA8F8C797}" srcId="{F4D3A6F8-0821-4A23-923E-2879F225D1B8}" destId="{94330349-1E93-4738-8B30-626D82679101}" srcOrd="2" destOrd="0" parTransId="{E1662AB4-3B4F-4417-8456-453B19F0E6D5}" sibTransId="{7FACA09E-D56C-42FB-AB66-3582594BF394}"/>
    <dgm:cxn modelId="{EFCC8FD5-3CEE-463E-B546-EC47860159BF}" type="presOf" srcId="{0F8AC002-8D62-4FB1-9EE3-1F1A27963111}" destId="{215F980E-74A6-451A-85D9-9A0AB0B18E60}" srcOrd="0" destOrd="0" presId="urn:microsoft.com/office/officeart/2008/layout/RadialCluster"/>
    <dgm:cxn modelId="{DEB846BB-8536-461A-89DA-D9982315FBD0}" srcId="{2FE49E04-C0D2-4176-9D3D-C96A1569A0A9}" destId="{A3B44194-0EA4-4AAD-B1FA-95FBCABEFC55}" srcOrd="1" destOrd="0" parTransId="{10FDBCF4-337B-442D-9A19-0E3483B38674}" sibTransId="{9F0CFAC8-B8A7-4581-B5DA-AF8FB93A4782}"/>
    <dgm:cxn modelId="{5C35EE5E-1121-43FC-8493-1A15FA0C8E5A}" type="presOf" srcId="{EF1444D3-B252-4F0C-9710-98FB4FA355D2}" destId="{38033F11-0DA9-49A5-9777-AD3E3E6F6FC6}" srcOrd="0" destOrd="0" presId="urn:microsoft.com/office/officeart/2008/layout/RadialCluster"/>
    <dgm:cxn modelId="{C07878A6-FC2B-4316-BE15-21BDF7A551A6}" type="presParOf" srcId="{FECEC747-E689-4E99-90F7-23D4B79411D5}" destId="{96645D27-5C48-4A88-8081-3CC326AC8B0A}" srcOrd="0" destOrd="0" presId="urn:microsoft.com/office/officeart/2008/layout/RadialCluster"/>
    <dgm:cxn modelId="{8754AB4F-E6E5-425D-98D3-50E4721675AC}" type="presParOf" srcId="{96645D27-5C48-4A88-8081-3CC326AC8B0A}" destId="{0C40DB1D-D9FF-4287-99E4-B88D8F081A6B}" srcOrd="0" destOrd="0" presId="urn:microsoft.com/office/officeart/2008/layout/RadialCluster"/>
    <dgm:cxn modelId="{424E2BCA-92C0-485A-A547-7271EF21E173}" type="presParOf" srcId="{96645D27-5C48-4A88-8081-3CC326AC8B0A}" destId="{215F980E-74A6-451A-85D9-9A0AB0B18E60}" srcOrd="1" destOrd="0" presId="urn:microsoft.com/office/officeart/2008/layout/RadialCluster"/>
    <dgm:cxn modelId="{E8A0D370-25C5-413A-A302-A3AB632772B4}" type="presParOf" srcId="{96645D27-5C48-4A88-8081-3CC326AC8B0A}" destId="{B40055AA-9F33-495B-9EE6-EF597B9B0717}" srcOrd="2" destOrd="0" presId="urn:microsoft.com/office/officeart/2008/layout/RadialCluster"/>
    <dgm:cxn modelId="{5DC9C90A-228F-4310-A8FF-D3462E6DE4F6}" type="presParOf" srcId="{96645D27-5C48-4A88-8081-3CC326AC8B0A}" destId="{DC7DF685-C23C-4F67-9C37-5425F8C8F70C}" srcOrd="3" destOrd="0" presId="urn:microsoft.com/office/officeart/2008/layout/RadialCluster"/>
    <dgm:cxn modelId="{09044F51-4939-4102-804F-E3DB70119A59}" type="presParOf" srcId="{96645D27-5C48-4A88-8081-3CC326AC8B0A}" destId="{C1210B24-87F6-441D-8CEC-5F290CFF4B58}" srcOrd="4" destOrd="0" presId="urn:microsoft.com/office/officeart/2008/layout/RadialCluster"/>
    <dgm:cxn modelId="{AF1B00EC-109D-4994-A756-09FF0AC54722}" type="presParOf" srcId="{96645D27-5C48-4A88-8081-3CC326AC8B0A}" destId="{E7D8B34B-B32C-4293-8D8B-871B33A44F7E}" srcOrd="5" destOrd="0" presId="urn:microsoft.com/office/officeart/2008/layout/RadialCluster"/>
    <dgm:cxn modelId="{785639F4-6CF7-413C-9898-326D1CEC52A6}" type="presParOf" srcId="{96645D27-5C48-4A88-8081-3CC326AC8B0A}" destId="{F5B835F8-8C6F-4075-8C0F-71981CBB54D5}" srcOrd="6" destOrd="0" presId="urn:microsoft.com/office/officeart/2008/layout/RadialCluster"/>
    <dgm:cxn modelId="{C1C4295E-7E7D-44DA-81CE-2AB29BF09707}" type="presParOf" srcId="{96645D27-5C48-4A88-8081-3CC326AC8B0A}" destId="{38033F11-0DA9-49A5-9777-AD3E3E6F6FC6}" srcOrd="7" destOrd="0" presId="urn:microsoft.com/office/officeart/2008/layout/RadialCluster"/>
    <dgm:cxn modelId="{56E738D1-B2BE-40CE-B3A3-A77228B27B57}" type="presParOf" srcId="{96645D27-5C48-4A88-8081-3CC326AC8B0A}" destId="{D8F010DC-3FE3-4EE7-9EF4-C706E1C37CD8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97CCFA-2A0E-4C9D-9402-61EF5AE9349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856669-3BDF-4089-B8A3-0D7DD1CE1DB0}">
      <dgm:prSet phldrT="[Текст]"/>
      <dgm:spPr/>
      <dgm:t>
        <a:bodyPr/>
        <a:lstStyle/>
        <a:p>
          <a:r>
            <a:rPr lang="ru-RU" dirty="0" smtClean="0"/>
            <a:t>Сельское хозяйство</a:t>
          </a:r>
          <a:endParaRPr lang="ru-RU" dirty="0"/>
        </a:p>
      </dgm:t>
    </dgm:pt>
    <dgm:pt modelId="{60EC00F5-BA64-4163-BE6D-9A2EB870CEAC}" type="parTrans" cxnId="{42317140-F8E0-4126-99BD-4E2F361C15B2}">
      <dgm:prSet/>
      <dgm:spPr/>
      <dgm:t>
        <a:bodyPr/>
        <a:lstStyle/>
        <a:p>
          <a:endParaRPr lang="ru-RU"/>
        </a:p>
      </dgm:t>
    </dgm:pt>
    <dgm:pt modelId="{566B1109-C8EB-4A04-9C96-866468576FB2}" type="sibTrans" cxnId="{42317140-F8E0-4126-99BD-4E2F361C15B2}">
      <dgm:prSet/>
      <dgm:spPr/>
      <dgm:t>
        <a:bodyPr/>
        <a:lstStyle/>
        <a:p>
          <a:endParaRPr lang="ru-RU"/>
        </a:p>
      </dgm:t>
    </dgm:pt>
    <dgm:pt modelId="{F844E2A0-A2FB-488A-866C-28BEB8DE3BF3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Производство строительных материалов</a:t>
          </a:r>
        </a:p>
        <a:p>
          <a:pPr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FE398390-FE4B-40A3-BEAF-57D6AA019D6D}" type="parTrans" cxnId="{19831D2D-B3C8-46C3-BC72-C4BB19EAF90B}">
      <dgm:prSet/>
      <dgm:spPr/>
      <dgm:t>
        <a:bodyPr/>
        <a:lstStyle/>
        <a:p>
          <a:endParaRPr lang="ru-RU"/>
        </a:p>
      </dgm:t>
    </dgm:pt>
    <dgm:pt modelId="{A81153F9-AE7E-40A2-9377-183CDCAAA4D2}" type="sibTrans" cxnId="{19831D2D-B3C8-46C3-BC72-C4BB19EAF90B}">
      <dgm:prSet/>
      <dgm:spPr/>
      <dgm:t>
        <a:bodyPr/>
        <a:lstStyle/>
        <a:p>
          <a:endParaRPr lang="ru-RU"/>
        </a:p>
      </dgm:t>
    </dgm:pt>
    <dgm:pt modelId="{1E2EF9EE-2F48-4728-B9C0-210B579B7839}">
      <dgm:prSet phldrT="[Текст]"/>
      <dgm:spPr/>
      <dgm:t>
        <a:bodyPr/>
        <a:lstStyle/>
        <a:p>
          <a:r>
            <a:rPr lang="ru-RU" dirty="0" smtClean="0"/>
            <a:t>Строительство и реконструкция социальных объектов</a:t>
          </a:r>
          <a:endParaRPr lang="ru-RU" dirty="0"/>
        </a:p>
      </dgm:t>
    </dgm:pt>
    <dgm:pt modelId="{5AA2CD27-2878-49DB-A557-C8F7C99C7044}" type="parTrans" cxnId="{EAD2DF09-950E-428F-99F2-E463A90A785F}">
      <dgm:prSet/>
      <dgm:spPr/>
      <dgm:t>
        <a:bodyPr/>
        <a:lstStyle/>
        <a:p>
          <a:endParaRPr lang="ru-RU"/>
        </a:p>
      </dgm:t>
    </dgm:pt>
    <dgm:pt modelId="{B90BCBCD-E789-4C4F-B73B-20D128576274}" type="sibTrans" cxnId="{EAD2DF09-950E-428F-99F2-E463A90A785F}">
      <dgm:prSet/>
      <dgm:spPr/>
      <dgm:t>
        <a:bodyPr/>
        <a:lstStyle/>
        <a:p>
          <a:endParaRPr lang="ru-RU"/>
        </a:p>
      </dgm:t>
    </dgm:pt>
    <dgm:pt modelId="{D5D6BDC1-E897-4C8C-ADAF-9AEDBA3D6D09}">
      <dgm:prSet phldrT="[Текст]"/>
      <dgm:spPr/>
      <dgm:t>
        <a:bodyPr/>
        <a:lstStyle/>
        <a:p>
          <a:r>
            <a:rPr lang="ru-RU" dirty="0" smtClean="0"/>
            <a:t>Пищевая промышленность</a:t>
          </a:r>
          <a:endParaRPr lang="ru-RU" dirty="0"/>
        </a:p>
      </dgm:t>
    </dgm:pt>
    <dgm:pt modelId="{C7918DD3-F9F0-4AAE-ABF0-26C4418009AE}" type="parTrans" cxnId="{2179F8D2-B47A-4388-A262-7039CD64483C}">
      <dgm:prSet/>
      <dgm:spPr/>
      <dgm:t>
        <a:bodyPr/>
        <a:lstStyle/>
        <a:p>
          <a:endParaRPr lang="ru-RU"/>
        </a:p>
      </dgm:t>
    </dgm:pt>
    <dgm:pt modelId="{6FACE4DA-0C11-4438-8D69-28C038B66982}" type="sibTrans" cxnId="{2179F8D2-B47A-4388-A262-7039CD64483C}">
      <dgm:prSet/>
      <dgm:spPr/>
      <dgm:t>
        <a:bodyPr/>
        <a:lstStyle/>
        <a:p>
          <a:endParaRPr lang="ru-RU"/>
        </a:p>
      </dgm:t>
    </dgm:pt>
    <dgm:pt modelId="{A17C3596-27DC-4035-A939-62C8947F647C}" type="pres">
      <dgm:prSet presAssocID="{FB97CCFA-2A0E-4C9D-9402-61EF5AE9349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177701-DD3B-4E98-828B-C6635B962F65}" type="pres">
      <dgm:prSet presAssocID="{73856669-3BDF-4089-B8A3-0D7DD1CE1DB0}" presName="parentLin" presStyleCnt="0"/>
      <dgm:spPr/>
    </dgm:pt>
    <dgm:pt modelId="{A4204D90-2C6C-4ADA-9746-FDC2C7032253}" type="pres">
      <dgm:prSet presAssocID="{73856669-3BDF-4089-B8A3-0D7DD1CE1DB0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7EA32319-2F43-4F3B-A6DC-8F559C1BF5B8}" type="pres">
      <dgm:prSet presAssocID="{73856669-3BDF-4089-B8A3-0D7DD1CE1DB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083E7-E989-4584-BCA0-3ED7256A68A8}" type="pres">
      <dgm:prSet presAssocID="{73856669-3BDF-4089-B8A3-0D7DD1CE1DB0}" presName="negativeSpace" presStyleCnt="0"/>
      <dgm:spPr/>
    </dgm:pt>
    <dgm:pt modelId="{9E9DE756-5ADD-4AC7-9020-ACCEDC7B9AEC}" type="pres">
      <dgm:prSet presAssocID="{73856669-3BDF-4089-B8A3-0D7DD1CE1DB0}" presName="childText" presStyleLbl="conFgAcc1" presStyleIdx="0" presStyleCnt="4">
        <dgm:presLayoutVars>
          <dgm:bulletEnabled val="1"/>
        </dgm:presLayoutVars>
      </dgm:prSet>
      <dgm:spPr/>
    </dgm:pt>
    <dgm:pt modelId="{8F2FDFBA-7011-4743-A9E2-D38E252D435B}" type="pres">
      <dgm:prSet presAssocID="{566B1109-C8EB-4A04-9C96-866468576FB2}" presName="spaceBetweenRectangles" presStyleCnt="0"/>
      <dgm:spPr/>
    </dgm:pt>
    <dgm:pt modelId="{920FB468-D403-4E0E-82D4-551D1DBAE2A2}" type="pres">
      <dgm:prSet presAssocID="{F844E2A0-A2FB-488A-866C-28BEB8DE3BF3}" presName="parentLin" presStyleCnt="0"/>
      <dgm:spPr/>
    </dgm:pt>
    <dgm:pt modelId="{BD87B55B-255D-4192-AEE3-07F036A8E3DD}" type="pres">
      <dgm:prSet presAssocID="{F844E2A0-A2FB-488A-866C-28BEB8DE3BF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21194CDE-9A85-4593-BBC9-4C0CE3C39451}" type="pres">
      <dgm:prSet presAssocID="{F844E2A0-A2FB-488A-866C-28BEB8DE3BF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3530AF-233B-4799-9827-A8326B09F883}" type="pres">
      <dgm:prSet presAssocID="{F844E2A0-A2FB-488A-866C-28BEB8DE3BF3}" presName="negativeSpace" presStyleCnt="0"/>
      <dgm:spPr/>
    </dgm:pt>
    <dgm:pt modelId="{6EEF2716-762E-41C4-9C30-519009FA785E}" type="pres">
      <dgm:prSet presAssocID="{F844E2A0-A2FB-488A-866C-28BEB8DE3BF3}" presName="childText" presStyleLbl="conFgAcc1" presStyleIdx="1" presStyleCnt="4">
        <dgm:presLayoutVars>
          <dgm:bulletEnabled val="1"/>
        </dgm:presLayoutVars>
      </dgm:prSet>
      <dgm:spPr/>
    </dgm:pt>
    <dgm:pt modelId="{8104B8F0-C3BD-440B-AC0C-2EF96BC1FBFC}" type="pres">
      <dgm:prSet presAssocID="{A81153F9-AE7E-40A2-9377-183CDCAAA4D2}" presName="spaceBetweenRectangles" presStyleCnt="0"/>
      <dgm:spPr/>
    </dgm:pt>
    <dgm:pt modelId="{032E2B35-970C-4536-9799-B83C7B5F2550}" type="pres">
      <dgm:prSet presAssocID="{1E2EF9EE-2F48-4728-B9C0-210B579B7839}" presName="parentLin" presStyleCnt="0"/>
      <dgm:spPr/>
    </dgm:pt>
    <dgm:pt modelId="{426A2A76-82D7-458C-9287-C8B0C4D65ACB}" type="pres">
      <dgm:prSet presAssocID="{1E2EF9EE-2F48-4728-B9C0-210B579B7839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CA7890CD-F8DE-4C18-8136-C9995DFF289A}" type="pres">
      <dgm:prSet presAssocID="{1E2EF9EE-2F48-4728-B9C0-210B579B783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44420F-7E6D-4DC8-A086-F4E9FC697FA6}" type="pres">
      <dgm:prSet presAssocID="{1E2EF9EE-2F48-4728-B9C0-210B579B7839}" presName="negativeSpace" presStyleCnt="0"/>
      <dgm:spPr/>
    </dgm:pt>
    <dgm:pt modelId="{DDDEC5D7-2089-429B-908E-61BB7A1BB1F7}" type="pres">
      <dgm:prSet presAssocID="{1E2EF9EE-2F48-4728-B9C0-210B579B7839}" presName="childText" presStyleLbl="conFgAcc1" presStyleIdx="2" presStyleCnt="4">
        <dgm:presLayoutVars>
          <dgm:bulletEnabled val="1"/>
        </dgm:presLayoutVars>
      </dgm:prSet>
      <dgm:spPr/>
    </dgm:pt>
    <dgm:pt modelId="{38CC4E57-5258-4AA1-B821-E9853C2E7CDE}" type="pres">
      <dgm:prSet presAssocID="{B90BCBCD-E789-4C4F-B73B-20D128576274}" presName="spaceBetweenRectangles" presStyleCnt="0"/>
      <dgm:spPr/>
    </dgm:pt>
    <dgm:pt modelId="{40538795-EA65-42AC-940F-40EEA58C0E8D}" type="pres">
      <dgm:prSet presAssocID="{D5D6BDC1-E897-4C8C-ADAF-9AEDBA3D6D09}" presName="parentLin" presStyleCnt="0"/>
      <dgm:spPr/>
    </dgm:pt>
    <dgm:pt modelId="{2B07C3E1-38D0-4515-91A4-D2A9D064205C}" type="pres">
      <dgm:prSet presAssocID="{D5D6BDC1-E897-4C8C-ADAF-9AEDBA3D6D09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22EA25D0-F97F-49AF-ADBA-7A3D7B06DC6E}" type="pres">
      <dgm:prSet presAssocID="{D5D6BDC1-E897-4C8C-ADAF-9AEDBA3D6D0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91C983-861D-4E05-ABCF-A42AFAF8DDA6}" type="pres">
      <dgm:prSet presAssocID="{D5D6BDC1-E897-4C8C-ADAF-9AEDBA3D6D09}" presName="negativeSpace" presStyleCnt="0"/>
      <dgm:spPr/>
    </dgm:pt>
    <dgm:pt modelId="{AE0775B1-FA3B-4801-971D-34F767637F01}" type="pres">
      <dgm:prSet presAssocID="{D5D6BDC1-E897-4C8C-ADAF-9AEDBA3D6D0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1D15316-5540-4A00-A868-FD6706ACB42E}" type="presOf" srcId="{F844E2A0-A2FB-488A-866C-28BEB8DE3BF3}" destId="{21194CDE-9A85-4593-BBC9-4C0CE3C39451}" srcOrd="1" destOrd="0" presId="urn:microsoft.com/office/officeart/2005/8/layout/list1"/>
    <dgm:cxn modelId="{42317140-F8E0-4126-99BD-4E2F361C15B2}" srcId="{FB97CCFA-2A0E-4C9D-9402-61EF5AE93499}" destId="{73856669-3BDF-4089-B8A3-0D7DD1CE1DB0}" srcOrd="0" destOrd="0" parTransId="{60EC00F5-BA64-4163-BE6D-9A2EB870CEAC}" sibTransId="{566B1109-C8EB-4A04-9C96-866468576FB2}"/>
    <dgm:cxn modelId="{01BD961E-BA7B-4ADF-BFEC-5893D4E7EE98}" type="presOf" srcId="{73856669-3BDF-4089-B8A3-0D7DD1CE1DB0}" destId="{A4204D90-2C6C-4ADA-9746-FDC2C7032253}" srcOrd="0" destOrd="0" presId="urn:microsoft.com/office/officeart/2005/8/layout/list1"/>
    <dgm:cxn modelId="{C88A13ED-406B-450D-8F80-35BFF0A4BFA8}" type="presOf" srcId="{D5D6BDC1-E897-4C8C-ADAF-9AEDBA3D6D09}" destId="{2B07C3E1-38D0-4515-91A4-D2A9D064205C}" srcOrd="0" destOrd="0" presId="urn:microsoft.com/office/officeart/2005/8/layout/list1"/>
    <dgm:cxn modelId="{2B92641D-F934-4D38-BB81-197F4F65B2BE}" type="presOf" srcId="{D5D6BDC1-E897-4C8C-ADAF-9AEDBA3D6D09}" destId="{22EA25D0-F97F-49AF-ADBA-7A3D7B06DC6E}" srcOrd="1" destOrd="0" presId="urn:microsoft.com/office/officeart/2005/8/layout/list1"/>
    <dgm:cxn modelId="{19831D2D-B3C8-46C3-BC72-C4BB19EAF90B}" srcId="{FB97CCFA-2A0E-4C9D-9402-61EF5AE93499}" destId="{F844E2A0-A2FB-488A-866C-28BEB8DE3BF3}" srcOrd="1" destOrd="0" parTransId="{FE398390-FE4B-40A3-BEAF-57D6AA019D6D}" sibTransId="{A81153F9-AE7E-40A2-9377-183CDCAAA4D2}"/>
    <dgm:cxn modelId="{C993927F-6EE9-4F94-AB5F-D705EEA763C3}" type="presOf" srcId="{73856669-3BDF-4089-B8A3-0D7DD1CE1DB0}" destId="{7EA32319-2F43-4F3B-A6DC-8F559C1BF5B8}" srcOrd="1" destOrd="0" presId="urn:microsoft.com/office/officeart/2005/8/layout/list1"/>
    <dgm:cxn modelId="{EAD2DF09-950E-428F-99F2-E463A90A785F}" srcId="{FB97CCFA-2A0E-4C9D-9402-61EF5AE93499}" destId="{1E2EF9EE-2F48-4728-B9C0-210B579B7839}" srcOrd="2" destOrd="0" parTransId="{5AA2CD27-2878-49DB-A557-C8F7C99C7044}" sibTransId="{B90BCBCD-E789-4C4F-B73B-20D128576274}"/>
    <dgm:cxn modelId="{C5D94D62-B6F1-48AD-A269-C37A9806EF3F}" type="presOf" srcId="{F844E2A0-A2FB-488A-866C-28BEB8DE3BF3}" destId="{BD87B55B-255D-4192-AEE3-07F036A8E3DD}" srcOrd="0" destOrd="0" presId="urn:microsoft.com/office/officeart/2005/8/layout/list1"/>
    <dgm:cxn modelId="{2142B8DA-0B3C-41B5-8A21-773AFF3C8383}" type="presOf" srcId="{FB97CCFA-2A0E-4C9D-9402-61EF5AE93499}" destId="{A17C3596-27DC-4035-A939-62C8947F647C}" srcOrd="0" destOrd="0" presId="urn:microsoft.com/office/officeart/2005/8/layout/list1"/>
    <dgm:cxn modelId="{2179F8D2-B47A-4388-A262-7039CD64483C}" srcId="{FB97CCFA-2A0E-4C9D-9402-61EF5AE93499}" destId="{D5D6BDC1-E897-4C8C-ADAF-9AEDBA3D6D09}" srcOrd="3" destOrd="0" parTransId="{C7918DD3-F9F0-4AAE-ABF0-26C4418009AE}" sibTransId="{6FACE4DA-0C11-4438-8D69-28C038B66982}"/>
    <dgm:cxn modelId="{318965F9-3AB2-4E80-98EA-F53034F8B8EB}" type="presOf" srcId="{1E2EF9EE-2F48-4728-B9C0-210B579B7839}" destId="{CA7890CD-F8DE-4C18-8136-C9995DFF289A}" srcOrd="1" destOrd="0" presId="urn:microsoft.com/office/officeart/2005/8/layout/list1"/>
    <dgm:cxn modelId="{65DF7BE2-757E-46D7-9C92-3DD495DBF73B}" type="presOf" srcId="{1E2EF9EE-2F48-4728-B9C0-210B579B7839}" destId="{426A2A76-82D7-458C-9287-C8B0C4D65ACB}" srcOrd="0" destOrd="0" presId="urn:microsoft.com/office/officeart/2005/8/layout/list1"/>
    <dgm:cxn modelId="{C2CB2569-9425-4DD0-806D-D472F3F036F1}" type="presParOf" srcId="{A17C3596-27DC-4035-A939-62C8947F647C}" destId="{76177701-DD3B-4E98-828B-C6635B962F65}" srcOrd="0" destOrd="0" presId="urn:microsoft.com/office/officeart/2005/8/layout/list1"/>
    <dgm:cxn modelId="{A492BB47-92F7-404E-9298-08D6E91A3D0B}" type="presParOf" srcId="{76177701-DD3B-4E98-828B-C6635B962F65}" destId="{A4204D90-2C6C-4ADA-9746-FDC2C7032253}" srcOrd="0" destOrd="0" presId="urn:microsoft.com/office/officeart/2005/8/layout/list1"/>
    <dgm:cxn modelId="{91F13F7E-62A8-4D45-AE8E-88BE5A57C799}" type="presParOf" srcId="{76177701-DD3B-4E98-828B-C6635B962F65}" destId="{7EA32319-2F43-4F3B-A6DC-8F559C1BF5B8}" srcOrd="1" destOrd="0" presId="urn:microsoft.com/office/officeart/2005/8/layout/list1"/>
    <dgm:cxn modelId="{62543FA3-82EE-4B5A-BC87-DBA7D37FDC1E}" type="presParOf" srcId="{A17C3596-27DC-4035-A939-62C8947F647C}" destId="{1A8083E7-E989-4584-BCA0-3ED7256A68A8}" srcOrd="1" destOrd="0" presId="urn:microsoft.com/office/officeart/2005/8/layout/list1"/>
    <dgm:cxn modelId="{E9E33630-B35C-4326-8D32-A49EE69B0380}" type="presParOf" srcId="{A17C3596-27DC-4035-A939-62C8947F647C}" destId="{9E9DE756-5ADD-4AC7-9020-ACCEDC7B9AEC}" srcOrd="2" destOrd="0" presId="urn:microsoft.com/office/officeart/2005/8/layout/list1"/>
    <dgm:cxn modelId="{03F1D0AC-BC33-417B-A769-C1C637160A3C}" type="presParOf" srcId="{A17C3596-27DC-4035-A939-62C8947F647C}" destId="{8F2FDFBA-7011-4743-A9E2-D38E252D435B}" srcOrd="3" destOrd="0" presId="urn:microsoft.com/office/officeart/2005/8/layout/list1"/>
    <dgm:cxn modelId="{9B739D47-C044-47CA-BD08-E511D4841909}" type="presParOf" srcId="{A17C3596-27DC-4035-A939-62C8947F647C}" destId="{920FB468-D403-4E0E-82D4-551D1DBAE2A2}" srcOrd="4" destOrd="0" presId="urn:microsoft.com/office/officeart/2005/8/layout/list1"/>
    <dgm:cxn modelId="{D1F2FCEB-DACC-4D62-9291-3067C40EDA81}" type="presParOf" srcId="{920FB468-D403-4E0E-82D4-551D1DBAE2A2}" destId="{BD87B55B-255D-4192-AEE3-07F036A8E3DD}" srcOrd="0" destOrd="0" presId="urn:microsoft.com/office/officeart/2005/8/layout/list1"/>
    <dgm:cxn modelId="{FA5D2B4D-6D83-4FA3-BBC1-7B7262963686}" type="presParOf" srcId="{920FB468-D403-4E0E-82D4-551D1DBAE2A2}" destId="{21194CDE-9A85-4593-BBC9-4C0CE3C39451}" srcOrd="1" destOrd="0" presId="urn:microsoft.com/office/officeart/2005/8/layout/list1"/>
    <dgm:cxn modelId="{E7B258D5-BAAF-4A89-92CD-FB24678A9A47}" type="presParOf" srcId="{A17C3596-27DC-4035-A939-62C8947F647C}" destId="{753530AF-233B-4799-9827-A8326B09F883}" srcOrd="5" destOrd="0" presId="urn:microsoft.com/office/officeart/2005/8/layout/list1"/>
    <dgm:cxn modelId="{CC8D4883-9A3A-4EB4-927C-7B9E33EFAC28}" type="presParOf" srcId="{A17C3596-27DC-4035-A939-62C8947F647C}" destId="{6EEF2716-762E-41C4-9C30-519009FA785E}" srcOrd="6" destOrd="0" presId="urn:microsoft.com/office/officeart/2005/8/layout/list1"/>
    <dgm:cxn modelId="{454929ED-F71E-42F2-8C4A-CFFA00B993F9}" type="presParOf" srcId="{A17C3596-27DC-4035-A939-62C8947F647C}" destId="{8104B8F0-C3BD-440B-AC0C-2EF96BC1FBFC}" srcOrd="7" destOrd="0" presId="urn:microsoft.com/office/officeart/2005/8/layout/list1"/>
    <dgm:cxn modelId="{08235D34-DB42-410D-9327-B5D80D4B76DC}" type="presParOf" srcId="{A17C3596-27DC-4035-A939-62C8947F647C}" destId="{032E2B35-970C-4536-9799-B83C7B5F2550}" srcOrd="8" destOrd="0" presId="urn:microsoft.com/office/officeart/2005/8/layout/list1"/>
    <dgm:cxn modelId="{E8754453-4328-43E7-9ABD-734FA1B692B5}" type="presParOf" srcId="{032E2B35-970C-4536-9799-B83C7B5F2550}" destId="{426A2A76-82D7-458C-9287-C8B0C4D65ACB}" srcOrd="0" destOrd="0" presId="urn:microsoft.com/office/officeart/2005/8/layout/list1"/>
    <dgm:cxn modelId="{E90DD4BF-ACCA-4A96-8D58-3D198DA83FA4}" type="presParOf" srcId="{032E2B35-970C-4536-9799-B83C7B5F2550}" destId="{CA7890CD-F8DE-4C18-8136-C9995DFF289A}" srcOrd="1" destOrd="0" presId="urn:microsoft.com/office/officeart/2005/8/layout/list1"/>
    <dgm:cxn modelId="{B1E56DA3-D718-4D89-BE16-8A2734052013}" type="presParOf" srcId="{A17C3596-27DC-4035-A939-62C8947F647C}" destId="{FA44420F-7E6D-4DC8-A086-F4E9FC697FA6}" srcOrd="9" destOrd="0" presId="urn:microsoft.com/office/officeart/2005/8/layout/list1"/>
    <dgm:cxn modelId="{E3D9B0DD-7542-4A6D-92B7-1D03874661A8}" type="presParOf" srcId="{A17C3596-27DC-4035-A939-62C8947F647C}" destId="{DDDEC5D7-2089-429B-908E-61BB7A1BB1F7}" srcOrd="10" destOrd="0" presId="urn:microsoft.com/office/officeart/2005/8/layout/list1"/>
    <dgm:cxn modelId="{93ED3768-523E-4CCE-9DB7-C13B7B06173F}" type="presParOf" srcId="{A17C3596-27DC-4035-A939-62C8947F647C}" destId="{38CC4E57-5258-4AA1-B821-E9853C2E7CDE}" srcOrd="11" destOrd="0" presId="urn:microsoft.com/office/officeart/2005/8/layout/list1"/>
    <dgm:cxn modelId="{5B136ADC-1560-4A3D-B759-BE553DFAB22E}" type="presParOf" srcId="{A17C3596-27DC-4035-A939-62C8947F647C}" destId="{40538795-EA65-42AC-940F-40EEA58C0E8D}" srcOrd="12" destOrd="0" presId="urn:microsoft.com/office/officeart/2005/8/layout/list1"/>
    <dgm:cxn modelId="{378F5C8E-AE06-4F8E-B1ED-DED9392D754F}" type="presParOf" srcId="{40538795-EA65-42AC-940F-40EEA58C0E8D}" destId="{2B07C3E1-38D0-4515-91A4-D2A9D064205C}" srcOrd="0" destOrd="0" presId="urn:microsoft.com/office/officeart/2005/8/layout/list1"/>
    <dgm:cxn modelId="{6CEF06DB-5CC7-4693-A211-7821B91049D8}" type="presParOf" srcId="{40538795-EA65-42AC-940F-40EEA58C0E8D}" destId="{22EA25D0-F97F-49AF-ADBA-7A3D7B06DC6E}" srcOrd="1" destOrd="0" presId="urn:microsoft.com/office/officeart/2005/8/layout/list1"/>
    <dgm:cxn modelId="{D14ACBE7-60A9-4C5C-B58F-F124106939BE}" type="presParOf" srcId="{A17C3596-27DC-4035-A939-62C8947F647C}" destId="{8591C983-861D-4E05-ABCF-A42AFAF8DDA6}" srcOrd="13" destOrd="0" presId="urn:microsoft.com/office/officeart/2005/8/layout/list1"/>
    <dgm:cxn modelId="{16692243-F215-42E4-AD30-206D4C7DA2DE}" type="presParOf" srcId="{A17C3596-27DC-4035-A939-62C8947F647C}" destId="{AE0775B1-FA3B-4801-971D-34F767637F0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40DB1D-D9FF-4287-99E4-B88D8F081A6B}">
      <dsp:nvSpPr>
        <dsp:cNvPr id="0" name=""/>
        <dsp:cNvSpPr/>
      </dsp:nvSpPr>
      <dsp:spPr>
        <a:xfrm>
          <a:off x="2182728" y="1171198"/>
          <a:ext cx="1657476" cy="756002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Воскресенск</a:t>
          </a:r>
          <a:endParaRPr lang="ru-RU" sz="1800" kern="1200" dirty="0"/>
        </a:p>
      </dsp:txBody>
      <dsp:txXfrm>
        <a:off x="2219633" y="1208103"/>
        <a:ext cx="1583666" cy="682192"/>
      </dsp:txXfrm>
    </dsp:sp>
    <dsp:sp modelId="{215F980E-74A6-451A-85D9-9A0AB0B18E60}">
      <dsp:nvSpPr>
        <dsp:cNvPr id="0" name=""/>
        <dsp:cNvSpPr/>
      </dsp:nvSpPr>
      <dsp:spPr>
        <a:xfrm rot="1316489">
          <a:off x="3831751" y="1926656"/>
          <a:ext cx="2334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3415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0055AA-9F33-495B-9EE6-EF597B9B0717}">
      <dsp:nvSpPr>
        <dsp:cNvPr id="0" name=""/>
        <dsp:cNvSpPr/>
      </dsp:nvSpPr>
      <dsp:spPr>
        <a:xfrm>
          <a:off x="4056713" y="1892055"/>
          <a:ext cx="1236812" cy="654658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Владими</a:t>
          </a:r>
          <a:r>
            <a:rPr lang="ru-RU" sz="1800" i="1" kern="1200" dirty="0" smtClean="0"/>
            <a:t>р</a:t>
          </a:r>
          <a:endParaRPr lang="ru-RU" sz="1800" i="1" kern="1200" dirty="0"/>
        </a:p>
      </dsp:txBody>
      <dsp:txXfrm>
        <a:off x="4088671" y="1924013"/>
        <a:ext cx="1172896" cy="590742"/>
      </dsp:txXfrm>
    </dsp:sp>
    <dsp:sp modelId="{DC7DF685-C23C-4F67-9C37-5425F8C8F70C}">
      <dsp:nvSpPr>
        <dsp:cNvPr id="0" name=""/>
        <dsp:cNvSpPr/>
      </dsp:nvSpPr>
      <dsp:spPr>
        <a:xfrm rot="7988558">
          <a:off x="1878197" y="2264774"/>
          <a:ext cx="9252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25295" y="0"/>
              </a:lnTo>
            </a:path>
          </a:pathLst>
        </a:custGeom>
        <a:noFill/>
        <a:ln w="19050" cap="rnd" cmpd="sng" algn="ctr">
          <a:solidFill>
            <a:schemeClr val="accent2"/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210B24-87F6-441D-8CEC-5F290CFF4B58}">
      <dsp:nvSpPr>
        <dsp:cNvPr id="0" name=""/>
        <dsp:cNvSpPr/>
      </dsp:nvSpPr>
      <dsp:spPr>
        <a:xfrm>
          <a:off x="1095397" y="2602346"/>
          <a:ext cx="1244629" cy="654658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Рязань</a:t>
          </a:r>
          <a:endParaRPr lang="ru-RU" sz="1800" kern="1200" dirty="0"/>
        </a:p>
      </dsp:txBody>
      <dsp:txXfrm>
        <a:off x="1127355" y="2634304"/>
        <a:ext cx="1180713" cy="590742"/>
      </dsp:txXfrm>
    </dsp:sp>
    <dsp:sp modelId="{E7D8B34B-B32C-4293-8D8B-871B33A44F7E}">
      <dsp:nvSpPr>
        <dsp:cNvPr id="0" name=""/>
        <dsp:cNvSpPr/>
      </dsp:nvSpPr>
      <dsp:spPr>
        <a:xfrm rot="15223198">
          <a:off x="2556589" y="912928"/>
          <a:ext cx="5381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8117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B835F8-8C6F-4075-8C0F-71981CBB54D5}">
      <dsp:nvSpPr>
        <dsp:cNvPr id="0" name=""/>
        <dsp:cNvSpPr/>
      </dsp:nvSpPr>
      <dsp:spPr>
        <a:xfrm>
          <a:off x="2113004" y="0"/>
          <a:ext cx="1083249" cy="654658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Москва </a:t>
          </a:r>
          <a:br>
            <a:rPr lang="ru-RU" sz="1800" kern="1200" dirty="0" smtClean="0"/>
          </a:br>
          <a:endParaRPr lang="ru-RU" sz="1800" kern="1200" dirty="0"/>
        </a:p>
      </dsp:txBody>
      <dsp:txXfrm>
        <a:off x="2144962" y="31958"/>
        <a:ext cx="1019333" cy="590742"/>
      </dsp:txXfrm>
    </dsp:sp>
    <dsp:sp modelId="{38033F11-0DA9-49A5-9777-AD3E3E6F6FC6}">
      <dsp:nvSpPr>
        <dsp:cNvPr id="0" name=""/>
        <dsp:cNvSpPr/>
      </dsp:nvSpPr>
      <dsp:spPr>
        <a:xfrm rot="10879698">
          <a:off x="1277435" y="1519489"/>
          <a:ext cx="9054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05413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F010DC-3FE3-4EE7-9EF4-C706E1C37CD8}">
      <dsp:nvSpPr>
        <dsp:cNvPr id="0" name=""/>
        <dsp:cNvSpPr/>
      </dsp:nvSpPr>
      <dsp:spPr>
        <a:xfrm>
          <a:off x="618303" y="1174023"/>
          <a:ext cx="659253" cy="654658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Тула</a:t>
          </a:r>
          <a:endParaRPr lang="ru-RU" kern="1200" dirty="0"/>
        </a:p>
      </dsp:txBody>
      <dsp:txXfrm>
        <a:off x="650261" y="1205981"/>
        <a:ext cx="595337" cy="5907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DE756-5ADD-4AC7-9020-ACCEDC7B9AEC}">
      <dsp:nvSpPr>
        <dsp:cNvPr id="0" name=""/>
        <dsp:cNvSpPr/>
      </dsp:nvSpPr>
      <dsp:spPr>
        <a:xfrm>
          <a:off x="0" y="428629"/>
          <a:ext cx="1149758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A32319-2F43-4F3B-A6DC-8F559C1BF5B8}">
      <dsp:nvSpPr>
        <dsp:cNvPr id="0" name=""/>
        <dsp:cNvSpPr/>
      </dsp:nvSpPr>
      <dsp:spPr>
        <a:xfrm>
          <a:off x="574879" y="30109"/>
          <a:ext cx="8048307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207" tIns="0" rIns="304207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Сельское хозяйство</a:t>
          </a:r>
          <a:endParaRPr lang="ru-RU" sz="2700" kern="1200" dirty="0"/>
        </a:p>
      </dsp:txBody>
      <dsp:txXfrm>
        <a:off x="613787" y="69017"/>
        <a:ext cx="7970491" cy="719224"/>
      </dsp:txXfrm>
    </dsp:sp>
    <dsp:sp modelId="{6EEF2716-762E-41C4-9C30-519009FA785E}">
      <dsp:nvSpPr>
        <dsp:cNvPr id="0" name=""/>
        <dsp:cNvSpPr/>
      </dsp:nvSpPr>
      <dsp:spPr>
        <a:xfrm>
          <a:off x="0" y="1653349"/>
          <a:ext cx="1149758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194CDE-9A85-4593-BBC9-4C0CE3C39451}">
      <dsp:nvSpPr>
        <dsp:cNvPr id="0" name=""/>
        <dsp:cNvSpPr/>
      </dsp:nvSpPr>
      <dsp:spPr>
        <a:xfrm>
          <a:off x="574879" y="1254829"/>
          <a:ext cx="8048307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207" tIns="0" rIns="304207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700" kern="1200" dirty="0" smtClean="0"/>
            <a:t>Производство строительных материалов</a:t>
          </a:r>
        </a:p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>
        <a:off x="613787" y="1293737"/>
        <a:ext cx="7970491" cy="719224"/>
      </dsp:txXfrm>
    </dsp:sp>
    <dsp:sp modelId="{DDDEC5D7-2089-429B-908E-61BB7A1BB1F7}">
      <dsp:nvSpPr>
        <dsp:cNvPr id="0" name=""/>
        <dsp:cNvSpPr/>
      </dsp:nvSpPr>
      <dsp:spPr>
        <a:xfrm>
          <a:off x="0" y="2878069"/>
          <a:ext cx="1149758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890CD-F8DE-4C18-8136-C9995DFF289A}">
      <dsp:nvSpPr>
        <dsp:cNvPr id="0" name=""/>
        <dsp:cNvSpPr/>
      </dsp:nvSpPr>
      <dsp:spPr>
        <a:xfrm>
          <a:off x="574879" y="2479549"/>
          <a:ext cx="8048307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207" tIns="0" rIns="304207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Строительство и реконструкция социальных объектов</a:t>
          </a:r>
          <a:endParaRPr lang="ru-RU" sz="2700" kern="1200" dirty="0"/>
        </a:p>
      </dsp:txBody>
      <dsp:txXfrm>
        <a:off x="613787" y="2518457"/>
        <a:ext cx="7970491" cy="719224"/>
      </dsp:txXfrm>
    </dsp:sp>
    <dsp:sp modelId="{AE0775B1-FA3B-4801-971D-34F767637F01}">
      <dsp:nvSpPr>
        <dsp:cNvPr id="0" name=""/>
        <dsp:cNvSpPr/>
      </dsp:nvSpPr>
      <dsp:spPr>
        <a:xfrm>
          <a:off x="0" y="4102789"/>
          <a:ext cx="1149758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EA25D0-F97F-49AF-ADBA-7A3D7B06DC6E}">
      <dsp:nvSpPr>
        <dsp:cNvPr id="0" name=""/>
        <dsp:cNvSpPr/>
      </dsp:nvSpPr>
      <dsp:spPr>
        <a:xfrm>
          <a:off x="574879" y="3704269"/>
          <a:ext cx="8048307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207" tIns="0" rIns="304207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Пищевая промышленность</a:t>
          </a:r>
          <a:endParaRPr lang="ru-RU" sz="2700" kern="1200" dirty="0"/>
        </a:p>
      </dsp:txBody>
      <dsp:txXfrm>
        <a:off x="613787" y="3743177"/>
        <a:ext cx="7970491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F52EF-E48B-4896-A0C4-03F3FAA61B85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7AE96-F61A-4381-A8A9-1432330C96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776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7AE96-F61A-4381-A8A9-1432330C96B7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517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7AE96-F61A-4381-A8A9-1432330C96B7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249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7AE96-F61A-4381-A8A9-1432330C96B7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41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43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02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4488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57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0282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24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5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9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49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92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55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05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27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76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94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71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0429E-C69D-4DCF-AB50-2AFB51444794}" type="datetimeFigureOut">
              <a:rPr lang="en-US" smtClean="0"/>
              <a:pPr/>
              <a:t>10/12/2018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8443B0B-9F8F-4C5C-8DAE-53CD5B426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5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vmr-mo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3772" y="2448180"/>
            <a:ext cx="107115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ИНВЕСТИЦИОННЫЙ ПАСПОРТ</a:t>
            </a:r>
            <a:endParaRPr lang="en-US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Воскресенского муниципального района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Московской области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906" y="240637"/>
            <a:ext cx="1214446" cy="154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346509" y="5678905"/>
            <a:ext cx="11280809" cy="48127"/>
          </a:xfrm>
          <a:prstGeom prst="line">
            <a:avLst/>
          </a:prstGeom>
          <a:ln w="53975" cmpd="tri">
            <a:solidFill>
              <a:schemeClr val="accent1">
                <a:alpha val="8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88531" y="6044665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2018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г.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Промышленные площадки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896523"/>
            <a:ext cx="11642804" cy="5916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7474" y="1433338"/>
            <a:ext cx="552612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</a:t>
            </a:r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участок вблизи </a:t>
            </a:r>
            <a:b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</a:t>
            </a:r>
            <a:r>
              <a:rPr lang="ru-RU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 </a:t>
            </a:r>
            <a:r>
              <a:rPr lang="ru-RU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Новлянское</a:t>
            </a:r>
            <a:r>
              <a:rPr lang="ru-RU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слева от участка </a:t>
            </a:r>
            <a:r>
              <a:rPr lang="ru-RU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50:29:0060220:159</a:t>
            </a:r>
          </a:p>
          <a:p>
            <a:endParaRPr lang="ru-RU" sz="20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Адрес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ru-RU" dirty="0"/>
              <a:t>Московская область, Воскресенский район, </a:t>
            </a:r>
            <a:r>
              <a:rPr lang="ru-RU" dirty="0" smtClean="0"/>
              <a:t>вблизи с. </a:t>
            </a:r>
            <a:r>
              <a:rPr lang="ru-RU" dirty="0" err="1" smtClean="0"/>
              <a:t>Новлянское</a:t>
            </a:r>
            <a:r>
              <a:rPr lang="ru-RU" dirty="0" smtClean="0"/>
              <a:t>, </a:t>
            </a:r>
            <a:r>
              <a:rPr lang="ru-RU" dirty="0"/>
              <a:t>слева от участка 50:29:0060220:159</a:t>
            </a:r>
          </a:p>
          <a:p>
            <a:r>
              <a:rPr lang="ru-RU" dirty="0" smtClean="0"/>
              <a:t> 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квартал: </a:t>
            </a:r>
            <a:r>
              <a:rPr lang="ru-RU" dirty="0" smtClean="0"/>
              <a:t>50:29:0060220  </a:t>
            </a: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Площадь: </a:t>
            </a:r>
            <a:r>
              <a:rPr lang="ru-RU" dirty="0" smtClean="0"/>
              <a:t>2,2 </a:t>
            </a:r>
            <a:r>
              <a:rPr lang="ru-RU" dirty="0"/>
              <a:t>га</a:t>
            </a: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Категория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земель: </a:t>
            </a:r>
            <a:r>
              <a:rPr lang="ru-RU" dirty="0"/>
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8407" t="18552" r="19713" b="17264"/>
          <a:stretch/>
        </p:blipFill>
        <p:spPr>
          <a:xfrm>
            <a:off x="6381749" y="2428875"/>
            <a:ext cx="5105401" cy="355282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0960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Промышленные площадки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896523"/>
            <a:ext cx="11642804" cy="5916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6049" y="1785492"/>
            <a:ext cx="509750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3</a:t>
            </a:r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га</a:t>
            </a:r>
          </a:p>
          <a:p>
            <a:endParaRPr lang="ru-RU" sz="20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Адрес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ru-RU" dirty="0"/>
              <a:t>Московская область, Воскресенский муниципальный район</a:t>
            </a:r>
            <a:r>
              <a:rPr lang="ru-RU" dirty="0" smtClean="0"/>
              <a:t>, вблизи </a:t>
            </a:r>
            <a:r>
              <a:rPr lang="ru-RU" dirty="0" err="1"/>
              <a:t>с.Федино</a:t>
            </a:r>
            <a:endParaRPr lang="ru-RU" dirty="0"/>
          </a:p>
          <a:p>
            <a:r>
              <a:rPr lang="ru-RU" dirty="0"/>
              <a:t> 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номер: </a:t>
            </a:r>
            <a:r>
              <a:rPr lang="ru-RU" dirty="0"/>
              <a:t>50:29:0060220:207</a:t>
            </a: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Площадь: </a:t>
            </a:r>
            <a:r>
              <a:rPr lang="ru-RU" dirty="0"/>
              <a:t>3 га (</a:t>
            </a:r>
            <a:r>
              <a:rPr lang="ru-RU" dirty="0" smtClean="0"/>
              <a:t>30 </a:t>
            </a:r>
            <a:r>
              <a:rPr lang="ru-RU" dirty="0"/>
              <a:t>000.00 </a:t>
            </a:r>
            <a:r>
              <a:rPr lang="ru-RU" dirty="0" err="1" smtClean="0"/>
              <a:t>кв.м</a:t>
            </a:r>
            <a:r>
              <a:rPr lang="ru-RU" dirty="0" smtClean="0"/>
              <a:t>)</a:t>
            </a:r>
            <a:endParaRPr lang="ru-RU" dirty="0"/>
          </a:p>
          <a:p>
            <a:endParaRPr lang="ru-RU" dirty="0"/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Категория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земель: </a:t>
            </a:r>
            <a:r>
              <a:rPr lang="ru-RU" dirty="0"/>
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787" t="14475" r="19179" b="18951"/>
          <a:stretch/>
        </p:blipFill>
        <p:spPr>
          <a:xfrm>
            <a:off x="5895974" y="2053553"/>
            <a:ext cx="5857875" cy="391477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6434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Промышленные площадки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896523"/>
            <a:ext cx="11642804" cy="5916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6049" y="1785492"/>
            <a:ext cx="509750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13,1 га</a:t>
            </a:r>
          </a:p>
          <a:p>
            <a:endParaRPr lang="ru-RU" sz="20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Адрес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ru-RU" dirty="0" smtClean="0"/>
              <a:t>Московская обл., </a:t>
            </a:r>
            <a:r>
              <a:rPr lang="ru-RU" dirty="0"/>
              <a:t>р-н Воскресенский, с/пос. </a:t>
            </a:r>
            <a:r>
              <a:rPr lang="ru-RU" dirty="0" err="1"/>
              <a:t>Фединское</a:t>
            </a:r>
            <a:r>
              <a:rPr lang="ru-RU" dirty="0"/>
              <a:t>, вблизи </a:t>
            </a:r>
            <a:r>
              <a:rPr lang="ru-RU" dirty="0" err="1"/>
              <a:t>с.Новлянское</a:t>
            </a:r>
            <a:r>
              <a:rPr lang="ru-RU" dirty="0"/>
              <a:t> </a:t>
            </a:r>
            <a:r>
              <a:rPr lang="ru-RU" dirty="0" err="1"/>
              <a:t>ул.Сельская</a:t>
            </a:r>
            <a:r>
              <a:rPr lang="ru-RU" dirty="0"/>
              <a:t> (вдоль автодороги </a:t>
            </a:r>
            <a:r>
              <a:rPr lang="ru-RU" dirty="0" err="1"/>
              <a:t>Ачкасово</a:t>
            </a:r>
            <a:r>
              <a:rPr lang="ru-RU" dirty="0"/>
              <a:t>-Городище-Косяково-</a:t>
            </a:r>
            <a:r>
              <a:rPr lang="ru-RU" dirty="0" err="1"/>
              <a:t>Глиньково</a:t>
            </a:r>
            <a:r>
              <a:rPr lang="ru-RU" dirty="0"/>
              <a:t>) 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номер: </a:t>
            </a:r>
            <a:r>
              <a:rPr lang="ru-RU" dirty="0"/>
              <a:t>50:29:0060220:33</a:t>
            </a: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Площадь: </a:t>
            </a:r>
            <a:r>
              <a:rPr lang="ru-RU" dirty="0" smtClean="0"/>
              <a:t>13,1 Га  </a:t>
            </a:r>
            <a:r>
              <a:rPr lang="ru-RU" dirty="0"/>
              <a:t>(</a:t>
            </a:r>
            <a:r>
              <a:rPr lang="ru-RU" dirty="0" smtClean="0"/>
              <a:t>131 </a:t>
            </a:r>
            <a:r>
              <a:rPr lang="ru-RU" dirty="0"/>
              <a:t>112.00 кв. </a:t>
            </a:r>
            <a:r>
              <a:rPr lang="ru-RU" dirty="0" smtClean="0"/>
              <a:t>м)</a:t>
            </a:r>
          </a:p>
          <a:p>
            <a:endParaRPr lang="ru-RU" dirty="0"/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Категория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земель: </a:t>
            </a:r>
            <a:r>
              <a:rPr lang="ru-RU" dirty="0"/>
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403" t="25629" r="18938" b="8302"/>
          <a:stretch/>
        </p:blipFill>
        <p:spPr>
          <a:xfrm>
            <a:off x="5982511" y="2500008"/>
            <a:ext cx="5428034" cy="3560323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592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Промышленные площадки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896523"/>
            <a:ext cx="11642804" cy="5916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6049" y="1785492"/>
            <a:ext cx="509750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 га</a:t>
            </a:r>
          </a:p>
          <a:p>
            <a:endParaRPr lang="ru-RU" sz="20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Адрес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ru-RU" dirty="0" smtClean="0"/>
              <a:t>Московская обл., </a:t>
            </a:r>
            <a:r>
              <a:rPr lang="ru-RU" dirty="0"/>
              <a:t>р-н Воскресенский, </a:t>
            </a:r>
            <a:r>
              <a:rPr lang="ru-RU" dirty="0" smtClean="0"/>
              <a:t>г/пос</a:t>
            </a:r>
            <a:r>
              <a:rPr lang="ru-RU" dirty="0"/>
              <a:t>. </a:t>
            </a:r>
            <a:r>
              <a:rPr lang="ru-RU" dirty="0" smtClean="0"/>
              <a:t>Хорлово, </a:t>
            </a:r>
            <a:r>
              <a:rPr lang="ru-RU" dirty="0"/>
              <a:t>вблизи </a:t>
            </a:r>
            <a:r>
              <a:rPr lang="ru-RU" dirty="0" smtClean="0"/>
              <a:t>пос. Хорлово, </a:t>
            </a:r>
            <a:r>
              <a:rPr lang="ru-RU" dirty="0" err="1" smtClean="0"/>
              <a:t>Промплощадка</a:t>
            </a:r>
            <a:r>
              <a:rPr lang="ru-RU" dirty="0" smtClean="0"/>
              <a:t> западная, уч. 8-а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номер: </a:t>
            </a:r>
            <a:r>
              <a:rPr lang="ru-RU" dirty="0" smtClean="0"/>
              <a:t>50:29:0071608:85</a:t>
            </a:r>
            <a:endParaRPr lang="ru-RU" dirty="0"/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Площадь: </a:t>
            </a:r>
            <a:r>
              <a:rPr lang="ru-RU" dirty="0" smtClean="0"/>
              <a:t>3 Га  (30 000 кв</a:t>
            </a:r>
            <a:r>
              <a:rPr lang="ru-RU" dirty="0"/>
              <a:t>. </a:t>
            </a:r>
            <a:r>
              <a:rPr lang="ru-RU" dirty="0" smtClean="0"/>
              <a:t>м)</a:t>
            </a:r>
          </a:p>
          <a:p>
            <a:endParaRPr lang="ru-RU" dirty="0"/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Категория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земель: </a:t>
            </a:r>
            <a:r>
              <a:rPr lang="ru-RU" dirty="0"/>
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3648" t="19005" r="17516" b="33351"/>
          <a:stretch/>
        </p:blipFill>
        <p:spPr>
          <a:xfrm>
            <a:off x="5914418" y="2361392"/>
            <a:ext cx="5676730" cy="3115279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608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Промышленные площадки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896523"/>
            <a:ext cx="11642804" cy="5916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6049" y="1785492"/>
            <a:ext cx="509750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68,78 га</a:t>
            </a:r>
          </a:p>
          <a:p>
            <a:endParaRPr lang="ru-RU" sz="20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Адрес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ru-RU" dirty="0"/>
              <a:t>Московская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smtClean="0"/>
              <a:t>область</a:t>
            </a:r>
            <a:r>
              <a:rPr lang="ru-RU" dirty="0"/>
              <a:t>, Воскресенский муниципальный район, сельское поселение </a:t>
            </a:r>
            <a:r>
              <a:rPr lang="ru-RU" dirty="0" err="1"/>
              <a:t>Ашитковское</a:t>
            </a:r>
            <a:r>
              <a:rPr lang="ru-RU" dirty="0"/>
              <a:t>, </a:t>
            </a:r>
            <a:r>
              <a:rPr lang="ru-RU" dirty="0" err="1"/>
              <a:t>д.Старая</a:t>
            </a:r>
            <a:r>
              <a:rPr lang="ru-RU" dirty="0"/>
              <a:t>, южнее участка с К№ 50:29:0020324:11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номер: </a:t>
            </a:r>
            <a:r>
              <a:rPr lang="ru-RU" dirty="0"/>
              <a:t>50:29:0020324:791</a:t>
            </a:r>
            <a:br>
              <a:rPr lang="ru-RU" dirty="0"/>
            </a:br>
            <a:endParaRPr lang="ru-RU" dirty="0"/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Площадь: </a:t>
            </a:r>
            <a:r>
              <a:rPr lang="ru-RU" dirty="0" smtClean="0"/>
              <a:t>68,778 Га  (687771 кв</a:t>
            </a:r>
            <a:r>
              <a:rPr lang="ru-RU" dirty="0"/>
              <a:t>. </a:t>
            </a:r>
            <a:r>
              <a:rPr lang="ru-RU" dirty="0" smtClean="0"/>
              <a:t>м)</a:t>
            </a:r>
          </a:p>
          <a:p>
            <a:endParaRPr lang="ru-RU" dirty="0"/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Категория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земель: </a:t>
            </a:r>
            <a:r>
              <a:rPr lang="ru-RU" dirty="0"/>
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9291" t="9612" r="15162" b="27812"/>
          <a:stretch/>
        </p:blipFill>
        <p:spPr>
          <a:xfrm>
            <a:off x="5838825" y="1990725"/>
            <a:ext cx="5324476" cy="41148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1585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Промышленные площадки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896523"/>
            <a:ext cx="11642804" cy="5916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Частная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4599" y="1510628"/>
            <a:ext cx="639290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Территория завода «Красный строитель» – «Воскресенский технопарк»</a:t>
            </a:r>
          </a:p>
          <a:p>
            <a:endParaRPr lang="ru-RU" sz="20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Адрес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ru-RU" dirty="0" smtClean="0"/>
              <a:t>Московская обл., г</a:t>
            </a:r>
            <a:r>
              <a:rPr lang="ru-RU" dirty="0"/>
              <a:t>. Воскресенск, ул. Московская, дом </a:t>
            </a:r>
            <a:r>
              <a:rPr lang="ru-RU" dirty="0" smtClean="0"/>
              <a:t>32</a:t>
            </a:r>
          </a:p>
          <a:p>
            <a:r>
              <a:rPr lang="ru-RU" dirty="0" smtClean="0"/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номер: </a:t>
            </a:r>
            <a:r>
              <a:rPr lang="ru-RU" dirty="0"/>
              <a:t>50:29:0071902:39</a:t>
            </a:r>
          </a:p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Разрешенное использование: </a:t>
            </a:r>
            <a:r>
              <a:rPr lang="ru-RU" dirty="0"/>
              <a:t>для размещения промышленных объектов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площадь: </a:t>
            </a:r>
            <a:r>
              <a:rPr lang="ru-RU" dirty="0"/>
              <a:t>52 га;</a:t>
            </a:r>
          </a:p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Свободная площадь для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размещения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резидентов: </a:t>
            </a:r>
            <a:r>
              <a:rPr lang="ru-RU" dirty="0"/>
              <a:t>10 га;</a:t>
            </a:r>
          </a:p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Общая площадь объектов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недвижимости:</a:t>
            </a:r>
            <a:r>
              <a:rPr lang="ru-RU" dirty="0" smtClean="0"/>
              <a:t>            14</a:t>
            </a:r>
            <a:r>
              <a:rPr lang="ru-RU" dirty="0"/>
              <a:t> 000 </a:t>
            </a:r>
            <a:r>
              <a:rPr lang="ru-RU" dirty="0" err="1"/>
              <a:t>кв.м</a:t>
            </a:r>
            <a:r>
              <a:rPr lang="ru-RU" dirty="0"/>
              <a:t>;</a:t>
            </a:r>
          </a:p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Свободная площадь производственных помещений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ru-RU" dirty="0"/>
              <a:t>10 000 </a:t>
            </a:r>
            <a:r>
              <a:rPr lang="ru-RU" dirty="0" err="1"/>
              <a:t>кв.м</a:t>
            </a:r>
            <a:r>
              <a:rPr lang="ru-RU" dirty="0"/>
              <a:t>;</a:t>
            </a:r>
          </a:p>
          <a:p>
            <a:endParaRPr lang="ru-RU" dirty="0" smtClean="0"/>
          </a:p>
          <a:p>
            <a:endParaRPr lang="ru-RU" dirty="0"/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931" t="14372" r="9291" b="12152"/>
          <a:stretch/>
        </p:blipFill>
        <p:spPr>
          <a:xfrm>
            <a:off x="6232632" y="3431525"/>
            <a:ext cx="4842646" cy="3188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775" y="1192358"/>
            <a:ext cx="3049627" cy="2283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339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670" y="160947"/>
            <a:ext cx="11642804" cy="4560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Промышленные площадки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82223"/>
            <a:ext cx="11642804" cy="45602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Частная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4599" y="1372773"/>
            <a:ext cx="119174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Территория завода «Красный строитель» – «Воскресенский технопарк»</a:t>
            </a:r>
          </a:p>
          <a:p>
            <a:endParaRPr lang="ru-RU" dirty="0" smtClean="0"/>
          </a:p>
          <a:p>
            <a:endParaRPr lang="ru-RU" dirty="0"/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79735" y="2172992"/>
            <a:ext cx="119174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 dirty="0">
                <a:solidFill>
                  <a:schemeClr val="accent2">
                    <a:lumMod val="50000"/>
                  </a:schemeClr>
                </a:solidFill>
              </a:rPr>
              <a:t>Инженерные коммуникации: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376165"/>
              </p:ext>
            </p:extLst>
          </p:nvPr>
        </p:nvGraphicFramePr>
        <p:xfrm>
          <a:off x="1484498" y="2988611"/>
          <a:ext cx="8553938" cy="2596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2234"/>
                <a:gridCol w="2086326"/>
                <a:gridCol w="2132689"/>
                <a:gridCol w="2132689"/>
              </a:tblGrid>
              <a:tr h="519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Ед. изм.</a:t>
                      </a:r>
                      <a:endParaRPr lang="ru-RU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Состояние</a:t>
                      </a:r>
                      <a:endParaRPr lang="ru-RU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Объем</a:t>
                      </a:r>
                      <a:endParaRPr lang="ru-RU" sz="16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519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Электроснабжение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 мВт )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Действует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27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19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Газоснабжение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 м</a:t>
                      </a:r>
                      <a:r>
                        <a:rPr lang="ru-RU" sz="1400" baseline="30000" dirty="0">
                          <a:effectLst/>
                        </a:rPr>
                        <a:t>3</a:t>
                      </a:r>
                      <a:r>
                        <a:rPr lang="ru-RU" sz="1400" dirty="0">
                          <a:effectLst/>
                        </a:rPr>
                        <a:t>/час )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Действует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 млн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19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Водоснабжение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 м</a:t>
                      </a:r>
                      <a:r>
                        <a:rPr lang="ru-RU" sz="1400" baseline="30000" dirty="0">
                          <a:effectLst/>
                        </a:rPr>
                        <a:t>3</a:t>
                      </a:r>
                      <a:r>
                        <a:rPr lang="ru-RU" sz="1400" dirty="0">
                          <a:effectLst/>
                        </a:rPr>
                        <a:t>/час )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Действует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 тыс.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19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Водоотведение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( м</a:t>
                      </a:r>
                      <a:r>
                        <a:rPr lang="ru-RU" sz="1400" baseline="30000">
                          <a:effectLst/>
                        </a:rPr>
                        <a:t>3</a:t>
                      </a:r>
                      <a:r>
                        <a:rPr lang="ru-RU" sz="1400">
                          <a:effectLst/>
                        </a:rPr>
                        <a:t>/час )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Действует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 тыс.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01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Промышленные площадки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82224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Частная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4598" y="1282028"/>
            <a:ext cx="116428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Территория завода «Красный строитель» – «Воскресенский технопарк»</a:t>
            </a:r>
          </a:p>
          <a:p>
            <a:endParaRPr lang="ru-RU" sz="20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1353" r="2086" b="35979"/>
          <a:stretch/>
        </p:blipFill>
        <p:spPr>
          <a:xfrm>
            <a:off x="75233" y="1666874"/>
            <a:ext cx="6212894" cy="49244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" t="63570" r="2258" b="1218"/>
          <a:stretch/>
        </p:blipFill>
        <p:spPr>
          <a:xfrm>
            <a:off x="6287359" y="2759356"/>
            <a:ext cx="5829408" cy="305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9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Промышленные площадки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82224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Частная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4598" y="1282028"/>
            <a:ext cx="116428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Территория завода «Красный строитель» – «Воскресенский технопарк»</a:t>
            </a:r>
          </a:p>
          <a:p>
            <a:endParaRPr lang="ru-RU" sz="20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" t="1639" r="7405" b="50091"/>
          <a:stretch/>
        </p:blipFill>
        <p:spPr>
          <a:xfrm>
            <a:off x="180030" y="1586172"/>
            <a:ext cx="6092358" cy="35405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 t="49908" r="7405" b="9082"/>
          <a:stretch/>
        </p:blipFill>
        <p:spPr>
          <a:xfrm>
            <a:off x="5572125" y="3271663"/>
            <a:ext cx="6433176" cy="340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2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Промышленные площадки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82224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Частная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4598" y="1282028"/>
            <a:ext cx="116428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Территория завода «Красный строитель» – «Воскресенский технопарк»</a:t>
            </a:r>
          </a:p>
          <a:p>
            <a:endParaRPr lang="ru-RU" sz="20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2" t="1236" r="7392" b="50801"/>
          <a:stretch/>
        </p:blipFill>
        <p:spPr>
          <a:xfrm>
            <a:off x="106450" y="1703671"/>
            <a:ext cx="5701095" cy="35228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50114" r="7234" b="8696"/>
          <a:stretch/>
        </p:blipFill>
        <p:spPr>
          <a:xfrm>
            <a:off x="5526535" y="3310501"/>
            <a:ext cx="6164981" cy="340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5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География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239" y="910526"/>
            <a:ext cx="4344385" cy="445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623282" y="1045241"/>
            <a:ext cx="6446798" cy="5325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44608" y="1123435"/>
            <a:ext cx="60205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Воскресенский муниципальный район расположен в 60-100 км к юго-востоку от Москвы и граничит с муниципальными районами – Раменским, Орехово-зуевским</a:t>
            </a:r>
            <a:r>
              <a:rPr lang="ru-RU" sz="1400" dirty="0">
                <a:latin typeface="Arial" pitchFamily="34" charset="0"/>
                <a:ea typeface="Times New Roman" pitchFamily="18" charset="0"/>
              </a:rPr>
              <a:t>,</a:t>
            </a: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  Егорьевским, Коломенским, Ступинским</a:t>
            </a:r>
            <a:r>
              <a:rPr lang="ru-RU" sz="1400" dirty="0">
                <a:latin typeface="Arial" pitchFamily="34" charset="0"/>
                <a:ea typeface="Times New Roman" pitchFamily="18" charset="0"/>
              </a:rPr>
              <a:t>. Общая протяжённость границы с другими районами свыше 100 км.</a:t>
            </a:r>
          </a:p>
          <a:p>
            <a:pPr algn="just"/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Площадь района составляет 81097,0 га, из них под сельскохозяйственные угодья выделено — 285 кв.км, а лесные — 280 кв.км. Протяженность района с севера на юг составляет  38 км, с запада на восток -  36 км.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Административным центром района является город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Воскресенск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основанный  в 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1938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году,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который располагается  в 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80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км от города 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Москва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83772" y="579291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Численность населения 155 тыс. чел.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530116052"/>
              </p:ext>
            </p:extLst>
          </p:nvPr>
        </p:nvGraphicFramePr>
        <p:xfrm>
          <a:off x="5477690" y="3257006"/>
          <a:ext cx="5660179" cy="3257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5853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5046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Промышленные площадки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821561"/>
            <a:ext cx="11642804" cy="41389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Частная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4598" y="1413232"/>
            <a:ext cx="639290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Промышленная площадка ЗАО «Кварцит»</a:t>
            </a:r>
          </a:p>
          <a:p>
            <a:endParaRPr lang="ru-RU" sz="20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Адрес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ru-RU" dirty="0" smtClean="0"/>
              <a:t>Московская обл., Воскресенский район, </a:t>
            </a:r>
            <a:br>
              <a:rPr lang="ru-RU" dirty="0" smtClean="0"/>
            </a:br>
            <a:r>
              <a:rPr lang="ru-RU" dirty="0" smtClean="0"/>
              <a:t>пос. Хорлово, </a:t>
            </a:r>
            <a:r>
              <a:rPr lang="ru-RU" dirty="0" err="1" smtClean="0"/>
              <a:t>Промплощадка</a:t>
            </a:r>
            <a:endParaRPr lang="ru-RU" dirty="0" smtClean="0"/>
          </a:p>
          <a:p>
            <a:r>
              <a:rPr lang="ru-RU" dirty="0" smtClean="0"/>
              <a:t> 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номер: </a:t>
            </a:r>
            <a:r>
              <a:rPr lang="ru-RU" dirty="0" smtClean="0"/>
              <a:t>50:29:0040706:2; </a:t>
            </a:r>
            <a:r>
              <a:rPr lang="ru-RU" dirty="0" err="1" smtClean="0"/>
              <a:t>ремонтостроительный</a:t>
            </a:r>
            <a:r>
              <a:rPr lang="ru-RU" dirty="0" smtClean="0"/>
              <a:t> </a:t>
            </a:r>
            <a:r>
              <a:rPr lang="ru-RU" dirty="0"/>
              <a:t>участок: 50:29:0040707:1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Разрешенное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использование: </a:t>
            </a:r>
            <a:r>
              <a:rPr lang="ru-RU" dirty="0"/>
              <a:t>для размещения промышленных объектов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площадь: </a:t>
            </a:r>
            <a:r>
              <a:rPr lang="ru-RU" dirty="0"/>
              <a:t>12,8 </a:t>
            </a:r>
            <a:r>
              <a:rPr lang="ru-RU" dirty="0" smtClean="0"/>
              <a:t>га;</a:t>
            </a:r>
            <a:endParaRPr lang="ru-RU" dirty="0"/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Свободная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для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размещения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резидентов: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/>
              <a:t>6 </a:t>
            </a:r>
            <a:r>
              <a:rPr lang="ru-RU" dirty="0" smtClean="0"/>
              <a:t>га;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415" t="14825" r="11275" b="25728"/>
          <a:stretch/>
        </p:blipFill>
        <p:spPr>
          <a:xfrm>
            <a:off x="7173309" y="1413232"/>
            <a:ext cx="4667251" cy="267652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3091" t="14157" r="18716" b="23662"/>
          <a:stretch/>
        </p:blipFill>
        <p:spPr>
          <a:xfrm>
            <a:off x="5735526" y="3429915"/>
            <a:ext cx="4029075" cy="292417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75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89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Промышленные площадки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802049"/>
            <a:ext cx="11642804" cy="4274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Частная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0887" y="1350658"/>
            <a:ext cx="63929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Промышленная площадка ЗАО «Кварцит»</a:t>
            </a:r>
          </a:p>
          <a:p>
            <a:endParaRPr lang="ru-RU" sz="20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61575"/>
              </p:ext>
            </p:extLst>
          </p:nvPr>
        </p:nvGraphicFramePr>
        <p:xfrm>
          <a:off x="274597" y="1926145"/>
          <a:ext cx="6650077" cy="31506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5159"/>
                <a:gridCol w="1255360"/>
                <a:gridCol w="1375312"/>
                <a:gridCol w="2494246"/>
              </a:tblGrid>
              <a:tr h="48069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Инженерные коммуникации:</a:t>
                      </a:r>
                      <a:endParaRPr lang="ru-RU" sz="2000" b="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 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2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</a:rPr>
                        <a:t>Электроснабжение</a:t>
                      </a:r>
                      <a:endParaRPr lang="ru-RU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( мВт )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Действует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20 Мвт, 80%, 1 км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2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</a:rPr>
                        <a:t>Газоснабжение</a:t>
                      </a:r>
                      <a:endParaRPr lang="ru-RU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( м3/час )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Действует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7,5 млн. </a:t>
                      </a:r>
                      <a:r>
                        <a:rPr lang="ru-RU" sz="1200" b="0" dirty="0" err="1">
                          <a:effectLst/>
                        </a:rPr>
                        <a:t>куб.м</a:t>
                      </a:r>
                      <a:r>
                        <a:rPr lang="ru-RU" sz="1200" b="0" dirty="0">
                          <a:effectLst/>
                        </a:rPr>
                        <a:t>/год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06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</a:rPr>
                        <a:t>Водоснабжение</a:t>
                      </a:r>
                      <a:endParaRPr lang="ru-RU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( м3/час )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Действует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4 собственных </a:t>
                      </a:r>
                      <a:r>
                        <a:rPr lang="ru-RU" sz="1200" b="0" dirty="0" err="1">
                          <a:effectLst/>
                        </a:rPr>
                        <a:t>арт.скважин</a:t>
                      </a:r>
                      <a:r>
                        <a:rPr lang="ru-RU" sz="1200" b="0" dirty="0">
                          <a:effectLst/>
                        </a:rPr>
                        <a:t> по 25 </a:t>
                      </a:r>
                      <a:r>
                        <a:rPr lang="ru-RU" sz="1200" b="0" dirty="0" err="1">
                          <a:effectLst/>
                        </a:rPr>
                        <a:t>куб.м</a:t>
                      </a:r>
                      <a:r>
                        <a:rPr lang="ru-RU" sz="1200" b="0" dirty="0">
                          <a:effectLst/>
                        </a:rPr>
                        <a:t>/ч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06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Водоотведение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( м3/час )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Действует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690 м до очистных сооружений, 50 </a:t>
                      </a:r>
                      <a:r>
                        <a:rPr lang="ru-RU" sz="1200" b="0" dirty="0" err="1">
                          <a:effectLst/>
                        </a:rPr>
                        <a:t>куб.м</a:t>
                      </a:r>
                      <a:r>
                        <a:rPr lang="ru-RU" sz="1200" b="0" dirty="0">
                          <a:effectLst/>
                        </a:rPr>
                        <a:t>/час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06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Теплоснабжение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( Гкал/час )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Действует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собственная котельная 2,5 Мвт, 80%, на </a:t>
                      </a:r>
                      <a:r>
                        <a:rPr lang="ru-RU" sz="1200" b="0" dirty="0" err="1">
                          <a:effectLst/>
                        </a:rPr>
                        <a:t>промплощадке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2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</a:rPr>
                        <a:t>Дороги</a:t>
                      </a:r>
                      <a:endParaRPr lang="ru-RU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( км )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Действует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 В непосредственной близости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92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</a:rPr>
                        <a:t>Ж/д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( км )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</a:rPr>
                        <a:t>Действует</a:t>
                      </a:r>
                      <a:endParaRPr lang="ru-RU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присоединена к грузовой ж/д</a:t>
                      </a:r>
                      <a:endParaRPr lang="ru-RU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6" name="Picture 2" descr="http://img04.urban3p.ru/up/o/2571/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178" y="4549997"/>
            <a:ext cx="3077336" cy="2308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train-photo.ru/data/media/163/DSC_00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954" y="1779117"/>
            <a:ext cx="4285420" cy="3035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95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Промышленные площадки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82224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Частная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3450379" y="1249113"/>
            <a:ext cx="1164280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ru-RU" sz="24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Кармофос</a:t>
            </a:r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</a:p>
          <a:p>
            <a:endParaRPr lang="ru-RU" dirty="0" smtClean="0"/>
          </a:p>
          <a:p>
            <a:endParaRPr lang="ru-RU" dirty="0"/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0988" y="1619088"/>
            <a:ext cx="53051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/>
              <a:t>обл. Московская, </a:t>
            </a:r>
            <a:r>
              <a:rPr lang="ru-RU" dirty="0" smtClean="0"/>
              <a:t>г</a:t>
            </a:r>
            <a:r>
              <a:rPr lang="ru-RU" dirty="0"/>
              <a:t>. Воскресенск, </a:t>
            </a:r>
            <a:r>
              <a:rPr lang="ru-RU" dirty="0" err="1"/>
              <a:t>Промплощадка</a:t>
            </a:r>
            <a:r>
              <a:rPr lang="ru-RU" dirty="0"/>
              <a:t>, 12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Земельный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участок: </a:t>
            </a:r>
            <a:r>
              <a:rPr lang="ru-RU" dirty="0"/>
              <a:t>50:29:0040242:31</a:t>
            </a:r>
          </a:p>
          <a:p>
            <a:pPr>
              <a:spcAft>
                <a:spcPts val="0"/>
              </a:spcAft>
            </a:pP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участка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свободная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площадь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для размещения резидентов: </a:t>
            </a:r>
            <a:r>
              <a:rPr lang="ru-RU" dirty="0"/>
              <a:t>31,9 га.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объектов недвижимости (свободная площадь производственных помещений):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/>
              <a:t>26178 кв. м. </a:t>
            </a:r>
          </a:p>
          <a:p>
            <a:pPr>
              <a:spcAft>
                <a:spcPts val="0"/>
              </a:spcAft>
            </a:pP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земель: </a:t>
            </a:r>
            <a:r>
              <a:rPr lang="ru-RU" dirty="0"/>
              <a:t>земли промышленности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8512" b="4624"/>
          <a:stretch/>
        </p:blipFill>
        <p:spPr>
          <a:xfrm>
            <a:off x="6618081" y="1152526"/>
            <a:ext cx="5465711" cy="3290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25106" t="14561" r="10135" b="12757"/>
          <a:stretch/>
        </p:blipFill>
        <p:spPr>
          <a:xfrm>
            <a:off x="5428037" y="4023655"/>
            <a:ext cx="4409482" cy="2703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708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" t="11502" r="4495" b="5073"/>
          <a:stretch/>
        </p:blipFill>
        <p:spPr>
          <a:xfrm>
            <a:off x="6917061" y="1319986"/>
            <a:ext cx="4399719" cy="2715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Промышленные площадки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82224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Частная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3450379" y="1249113"/>
            <a:ext cx="1164280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ru-RU" sz="24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Кармофос</a:t>
            </a:r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</a:p>
          <a:p>
            <a:endParaRPr lang="ru-RU" dirty="0" smtClean="0"/>
          </a:p>
          <a:p>
            <a:endParaRPr lang="ru-RU" dirty="0"/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574387"/>
              </p:ext>
            </p:extLst>
          </p:nvPr>
        </p:nvGraphicFramePr>
        <p:xfrm>
          <a:off x="364540" y="2203727"/>
          <a:ext cx="6734951" cy="341465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807102"/>
                <a:gridCol w="1226777"/>
                <a:gridCol w="889619"/>
                <a:gridCol w="2811453"/>
              </a:tblGrid>
              <a:tr h="3672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 smtClean="0">
                          <a:effectLst/>
                        </a:rPr>
                        <a:t>Ед. изм.</a:t>
                      </a:r>
                      <a:endParaRPr lang="ru-RU" sz="105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 smtClean="0">
                          <a:effectLst/>
                        </a:rPr>
                        <a:t>Состояние</a:t>
                      </a:r>
                      <a:endParaRPr lang="ru-RU" sz="105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 smtClean="0">
                          <a:effectLst/>
                        </a:rPr>
                        <a:t>Примечание</a:t>
                      </a:r>
                      <a:endParaRPr lang="ru-RU" sz="105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5434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Электроснабжение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( мВт 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Действует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разрешенная стоимость 36930 </a:t>
                      </a:r>
                      <a:r>
                        <a:rPr lang="ru-RU" sz="1050" dirty="0" err="1">
                          <a:effectLst/>
                        </a:rPr>
                        <a:t>кВА</a:t>
                      </a:r>
                      <a:r>
                        <a:rPr lang="ru-RU" sz="1050" dirty="0">
                          <a:effectLst/>
                        </a:rPr>
                        <a:t>, имеется подстанция 726 "Комплекс" нормативной мощностью 2*25 Мвт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12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Газоснабжение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( м</a:t>
                      </a:r>
                      <a:r>
                        <a:rPr lang="ru-RU" sz="1050" baseline="30000" dirty="0">
                          <a:effectLst/>
                        </a:rPr>
                        <a:t>3</a:t>
                      </a:r>
                      <a:r>
                        <a:rPr lang="ru-RU" sz="1050" dirty="0">
                          <a:effectLst/>
                        </a:rPr>
                        <a:t>/час 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Действует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пропускная способность газопровода 200 </a:t>
                      </a:r>
                      <a:r>
                        <a:rPr lang="ru-RU" sz="1050" dirty="0" err="1" smtClean="0">
                          <a:effectLst/>
                        </a:rPr>
                        <a:t>млн.куб.м</a:t>
                      </a:r>
                      <a:r>
                        <a:rPr lang="ru-RU" sz="1050" dirty="0" smtClean="0">
                          <a:effectLst/>
                        </a:rPr>
                        <a:t>/год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434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Водоснабжение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( м</a:t>
                      </a:r>
                      <a:r>
                        <a:rPr lang="ru-RU" sz="1050" baseline="30000" dirty="0">
                          <a:effectLst/>
                        </a:rPr>
                        <a:t>3</a:t>
                      </a:r>
                      <a:r>
                        <a:rPr lang="ru-RU" sz="1050" dirty="0">
                          <a:effectLst/>
                        </a:rPr>
                        <a:t>/час 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Действует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неудовлетворитьльное состояние подводящих водопроводов. Требует ремонта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62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Водоотведение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( м</a:t>
                      </a:r>
                      <a:r>
                        <a:rPr lang="ru-RU" sz="1050" baseline="30000" dirty="0">
                          <a:effectLst/>
                        </a:rPr>
                        <a:t>3</a:t>
                      </a:r>
                      <a:r>
                        <a:rPr lang="ru-RU" sz="1050" dirty="0">
                          <a:effectLst/>
                        </a:rPr>
                        <a:t>/час 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Действует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требует ремонта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434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Теплоснабжение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( Гкал/час 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тепло </a:t>
                      </a:r>
                      <a:r>
                        <a:rPr lang="ru-RU" sz="1050" dirty="0" smtClean="0">
                          <a:effectLst/>
                        </a:rPr>
                        <a:t>отсутствует, </a:t>
                      </a:r>
                      <a:r>
                        <a:rPr lang="ru-RU" sz="1050" dirty="0">
                          <a:effectLst/>
                        </a:rPr>
                        <a:t>т.к. вырабатывалось котлами утилизаторами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62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Дороги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( км 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Действует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43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Ж/д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( км 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ж/д путь не общего пользования 5 км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64540" y="1684564"/>
            <a:ext cx="37930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 dirty="0">
                <a:solidFill>
                  <a:schemeClr val="accent2">
                    <a:lumMod val="50000"/>
                  </a:schemeClr>
                </a:solidFill>
              </a:rPr>
              <a:t>Инженерные коммуникации:</a:t>
            </a:r>
          </a:p>
          <a:p>
            <a:pPr marR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849" y="3696447"/>
            <a:ext cx="3121152" cy="2081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076" y="4427851"/>
            <a:ext cx="3121152" cy="2081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751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Промышленные площадки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30739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Частная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9196" y="1220214"/>
            <a:ext cx="116428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</a:t>
            </a:r>
            <a:r>
              <a:rPr lang="ru-RU" sz="24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Промплощадка</a:t>
            </a:r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В-2 ОАО «</a:t>
            </a:r>
            <a:r>
              <a:rPr lang="ru-RU" sz="24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Воскресенскцемент</a:t>
            </a:r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</a:p>
          <a:p>
            <a:endParaRPr lang="ru-RU" dirty="0"/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897" y="2293495"/>
            <a:ext cx="47691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 smtClean="0"/>
              <a:t>Московская,</a:t>
            </a:r>
            <a:r>
              <a:rPr lang="ru-RU" dirty="0"/>
              <a:t> обл</a:t>
            </a:r>
            <a:r>
              <a:rPr lang="ru-RU" dirty="0" smtClean="0"/>
              <a:t>., г</a:t>
            </a:r>
            <a:r>
              <a:rPr lang="ru-RU" dirty="0"/>
              <a:t>. Воскресенск, ул. Коммуны, 4;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Земельный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участок: </a:t>
            </a:r>
            <a:r>
              <a:rPr lang="ru-RU" dirty="0"/>
              <a:t>50:29:0071902:48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земельного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участка: </a:t>
            </a:r>
            <a:r>
              <a:rPr lang="ru-RU" dirty="0"/>
              <a:t>19 га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Свободная площадь для размещения резидентов: </a:t>
            </a:r>
            <a:r>
              <a:rPr lang="ru-RU" dirty="0" smtClean="0"/>
              <a:t>10 га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44115" t="24225" r="17802" b="9206"/>
          <a:stretch/>
        </p:blipFill>
        <p:spPr>
          <a:xfrm>
            <a:off x="4676454" y="1845176"/>
            <a:ext cx="4153640" cy="3191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455" y="3515213"/>
            <a:ext cx="4777439" cy="3281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315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/>
              <a:t>Сельское хозяйство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30739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9196" y="1220214"/>
            <a:ext cx="116428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3,09 </a:t>
            </a:r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га</a:t>
            </a:r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497" y="2041387"/>
            <a:ext cx="47691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/>
              <a:t>обл. Московская, р-н Воскресенский, с/пос. </a:t>
            </a:r>
            <a:r>
              <a:rPr lang="ru-RU" dirty="0" err="1"/>
              <a:t>Ашитковское</a:t>
            </a:r>
            <a:r>
              <a:rPr lang="ru-RU" dirty="0"/>
              <a:t>, сл. Алешино, ул. Заречная, дом </a:t>
            </a:r>
            <a:r>
              <a:rPr lang="ru-RU" dirty="0" smtClean="0"/>
              <a:t>1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номер: </a:t>
            </a:r>
            <a:r>
              <a:rPr lang="ru-RU" dirty="0"/>
              <a:t>50:29:0030309:75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земельного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участка: </a:t>
            </a:r>
            <a:r>
              <a:rPr lang="ru-RU" dirty="0" smtClean="0"/>
              <a:t>3,09 </a:t>
            </a:r>
            <a:r>
              <a:rPr lang="ru-RU" dirty="0"/>
              <a:t>га (</a:t>
            </a:r>
            <a:r>
              <a:rPr lang="ru-RU" dirty="0" smtClean="0"/>
              <a:t>30 </a:t>
            </a:r>
            <a:r>
              <a:rPr lang="ru-RU" dirty="0"/>
              <a:t>942.00 кв. </a:t>
            </a:r>
            <a:r>
              <a:rPr lang="ru-RU" dirty="0" smtClean="0"/>
              <a:t>м)</a:t>
            </a:r>
            <a:endParaRPr lang="ru-RU" dirty="0"/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Категория земель: </a:t>
            </a:r>
            <a:r>
              <a:rPr lang="ru-RU" dirty="0"/>
              <a:t>земли сельскохозяйственного </a:t>
            </a:r>
            <a:r>
              <a:rPr lang="ru-RU" dirty="0" smtClean="0"/>
              <a:t>назначения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Разрешенное использование: </a:t>
            </a:r>
            <a:r>
              <a:rPr lang="ru-RU" dirty="0"/>
              <a:t>Для сельскохозяйственного производства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8655" t="14130" r="12963" b="31016"/>
          <a:stretch/>
        </p:blipFill>
        <p:spPr>
          <a:xfrm>
            <a:off x="5695949" y="2016495"/>
            <a:ext cx="5705475" cy="36385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7771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/>
              <a:t>Сельское хозяйство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30739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9196" y="1220214"/>
            <a:ext cx="116428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111,01 </a:t>
            </a:r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га</a:t>
            </a:r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497" y="2041387"/>
            <a:ext cx="47691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/>
              <a:t>обл. Московская, р-н Воскресенский, с/пос. </a:t>
            </a:r>
            <a:r>
              <a:rPr lang="ru-RU" dirty="0" err="1"/>
              <a:t>Ашитковское</a:t>
            </a:r>
            <a:r>
              <a:rPr lang="ru-RU" dirty="0"/>
              <a:t>, сл. Алешино, ул. Заречная, дом </a:t>
            </a:r>
            <a:r>
              <a:rPr lang="ru-RU" dirty="0" smtClean="0"/>
              <a:t>1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номер: </a:t>
            </a:r>
            <a:r>
              <a:rPr lang="ru-RU" dirty="0"/>
              <a:t>50:29:0030309:81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земельного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участка: </a:t>
            </a:r>
            <a:r>
              <a:rPr lang="ru-RU" dirty="0"/>
              <a:t>111,01 га (</a:t>
            </a:r>
            <a:r>
              <a:rPr lang="ru-RU" dirty="0" smtClean="0"/>
              <a:t>1 </a:t>
            </a:r>
            <a:r>
              <a:rPr lang="ru-RU" dirty="0"/>
              <a:t>110 144.00 кв. </a:t>
            </a:r>
            <a:r>
              <a:rPr lang="ru-RU" dirty="0" smtClean="0"/>
              <a:t>м)</a:t>
            </a:r>
            <a:endParaRPr lang="ru-RU" dirty="0"/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Категория земель: </a:t>
            </a:r>
            <a:r>
              <a:rPr lang="ru-RU" dirty="0"/>
              <a:t>земли сельскохозяйственного </a:t>
            </a:r>
            <a:r>
              <a:rPr lang="ru-RU" dirty="0" smtClean="0"/>
              <a:t>назначения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Разрешенное использование: </a:t>
            </a:r>
            <a:r>
              <a:rPr lang="ru-RU" dirty="0"/>
              <a:t>Для сельскохозяйственного производства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7674" t="14624" r="13851" b="12415"/>
          <a:stretch/>
        </p:blipFill>
        <p:spPr>
          <a:xfrm>
            <a:off x="5146684" y="1897322"/>
            <a:ext cx="6229351" cy="437197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6629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/>
              <a:t>Сельское хозяйство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30739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9196" y="1220214"/>
            <a:ext cx="116428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64,4 </a:t>
            </a:r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га</a:t>
            </a:r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497" y="2041387"/>
            <a:ext cx="47691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/>
              <a:t>обл. Московская, р-н Воскресенский, с/пос. </a:t>
            </a:r>
            <a:r>
              <a:rPr lang="ru-RU" dirty="0" err="1"/>
              <a:t>Ашитковское</a:t>
            </a:r>
            <a:r>
              <a:rPr lang="ru-RU" dirty="0"/>
              <a:t>, п. Виноградово, ул. Зеленая, дом 1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номер: </a:t>
            </a:r>
            <a:r>
              <a:rPr lang="ru-RU" dirty="0"/>
              <a:t>50:29:0010405:14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земельного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участка: </a:t>
            </a:r>
            <a:r>
              <a:rPr lang="ru-RU" dirty="0"/>
              <a:t>644 </a:t>
            </a:r>
            <a:r>
              <a:rPr lang="ru-RU" dirty="0" smtClean="0"/>
              <a:t>423.00 кв. м</a:t>
            </a:r>
            <a:endParaRPr lang="ru-RU" dirty="0"/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Категория земель: </a:t>
            </a:r>
            <a:r>
              <a:rPr lang="ru-RU" dirty="0"/>
              <a:t>земли сельскохозяйственного </a:t>
            </a:r>
            <a:r>
              <a:rPr lang="ru-RU" dirty="0" smtClean="0"/>
              <a:t>назначения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Разрешенное использование: </a:t>
            </a:r>
            <a:r>
              <a:rPr lang="ru-RU" dirty="0"/>
              <a:t>Для сельскохозяйственного производства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569" t="14933" r="8503" b="13852"/>
          <a:stretch/>
        </p:blipFill>
        <p:spPr>
          <a:xfrm>
            <a:off x="5441959" y="2041387"/>
            <a:ext cx="6396423" cy="400817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2710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/>
              <a:t>Сельское хозяйство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30739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9196" y="1220214"/>
            <a:ext cx="116428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41,32 </a:t>
            </a:r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га</a:t>
            </a:r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497" y="2041387"/>
            <a:ext cx="47691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/>
              <a:t>обл. Московская, р-н Воскресенский, с/пос. </a:t>
            </a:r>
            <a:r>
              <a:rPr lang="ru-RU" dirty="0" err="1"/>
              <a:t>Ашитковское</a:t>
            </a:r>
            <a:r>
              <a:rPr lang="ru-RU" dirty="0"/>
              <a:t>, д. Губино, ул. Полевая, дом </a:t>
            </a:r>
            <a:r>
              <a:rPr lang="ru-RU" dirty="0" smtClean="0"/>
              <a:t>1</a:t>
            </a:r>
          </a:p>
          <a:p>
            <a:endParaRPr lang="ru-RU" dirty="0"/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номер: </a:t>
            </a:r>
            <a:r>
              <a:rPr lang="ru-RU" dirty="0" smtClean="0"/>
              <a:t>50:29:0010408:2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земельного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участка: </a:t>
            </a:r>
            <a:r>
              <a:rPr lang="ru-RU" dirty="0"/>
              <a:t>41,32 га (</a:t>
            </a:r>
            <a:r>
              <a:rPr lang="ru-RU" dirty="0" smtClean="0"/>
              <a:t>413 </a:t>
            </a:r>
            <a:r>
              <a:rPr lang="ru-RU" dirty="0"/>
              <a:t>247.00 кв. </a:t>
            </a:r>
            <a:r>
              <a:rPr lang="ru-RU" dirty="0" smtClean="0"/>
              <a:t>м)</a:t>
            </a:r>
            <a:endParaRPr lang="ru-RU" dirty="0"/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Категория земель: </a:t>
            </a:r>
            <a:r>
              <a:rPr lang="ru-RU" dirty="0"/>
              <a:t>земли сельскохозяйственного </a:t>
            </a:r>
            <a:r>
              <a:rPr lang="ru-RU" dirty="0" smtClean="0"/>
              <a:t>назначения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Разрешенное использование: </a:t>
            </a:r>
            <a:r>
              <a:rPr lang="ru-RU" dirty="0"/>
              <a:t>Для сельскохозяйственного производства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6191" t="14129" r="9976" b="13165"/>
          <a:stretch/>
        </p:blipFill>
        <p:spPr>
          <a:xfrm>
            <a:off x="5638801" y="2071413"/>
            <a:ext cx="6197192" cy="397049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7984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/>
              <a:t>Сельское хозяйство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30739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9196" y="1220214"/>
            <a:ext cx="116428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40,63 </a:t>
            </a:r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га</a:t>
            </a:r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497" y="2041387"/>
            <a:ext cx="47691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/>
              <a:t>обл. Московская, р-н Воскресенский, с/пос. </a:t>
            </a:r>
            <a:r>
              <a:rPr lang="ru-RU" dirty="0" err="1"/>
              <a:t>Ашитковское</a:t>
            </a:r>
            <a:r>
              <a:rPr lang="ru-RU" dirty="0"/>
              <a:t>, п. Виноградово, ул. Зеленая, дом </a:t>
            </a:r>
            <a:r>
              <a:rPr lang="ru-RU" dirty="0" smtClean="0"/>
              <a:t>1</a:t>
            </a:r>
          </a:p>
          <a:p>
            <a:endParaRPr lang="ru-RU" dirty="0"/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номер: </a:t>
            </a:r>
            <a:r>
              <a:rPr lang="ru-RU" dirty="0" smtClean="0"/>
              <a:t>50:29:0030309:82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земельного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участка: </a:t>
            </a:r>
            <a:r>
              <a:rPr lang="ru-RU" dirty="0"/>
              <a:t>40,63 га (</a:t>
            </a:r>
            <a:r>
              <a:rPr lang="ru-RU" dirty="0" smtClean="0"/>
              <a:t>406 </a:t>
            </a:r>
            <a:r>
              <a:rPr lang="ru-RU" dirty="0"/>
              <a:t>296.00</a:t>
            </a:r>
            <a:r>
              <a:rPr lang="ru-RU" b="1" dirty="0"/>
              <a:t> </a:t>
            </a:r>
            <a:r>
              <a:rPr lang="ru-RU" dirty="0" smtClean="0"/>
              <a:t>кв</a:t>
            </a:r>
            <a:r>
              <a:rPr lang="ru-RU" dirty="0"/>
              <a:t>. </a:t>
            </a:r>
            <a:r>
              <a:rPr lang="ru-RU" dirty="0" smtClean="0"/>
              <a:t>м)</a:t>
            </a:r>
            <a:endParaRPr lang="ru-RU" dirty="0"/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Категория земель: </a:t>
            </a:r>
            <a:r>
              <a:rPr lang="ru-RU" dirty="0"/>
              <a:t>земли сельскохозяйственного </a:t>
            </a:r>
            <a:r>
              <a:rPr lang="ru-RU" dirty="0" smtClean="0"/>
              <a:t>назначения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Разрешенное использование: </a:t>
            </a:r>
            <a:r>
              <a:rPr lang="ru-RU" dirty="0"/>
              <a:t>Для сельскохозяйственного производства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1355" t="15152" r="2496" b="25727"/>
          <a:stretch/>
        </p:blipFill>
        <p:spPr>
          <a:xfrm>
            <a:off x="5553074" y="2215478"/>
            <a:ext cx="6143625" cy="3638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439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4598" y="862903"/>
            <a:ext cx="4941474" cy="34768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Воскресенского района 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Московской области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81097,0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га.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•Административный центр —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Воскресенск. 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•Состав района -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поселений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городских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сельских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•Население - </a:t>
            </a:r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155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тыс.чел.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 2015 г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Городская местность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–95,4 тыс.чел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Сельская местность –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59,6 тыс.чел.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•Трудоспособное население –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84,2 тыс.чел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экономике района занято –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тыс.чел. </a:t>
            </a:r>
            <a:r>
              <a:rPr lang="ru-RU" sz="1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Вследствие маятниковой миграции имеется кадровый резерв квалифицированной рабочей силы порядка </a:t>
            </a:r>
            <a:r>
              <a:rPr lang="ru-RU" sz="16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600 чел</a:t>
            </a:r>
            <a:r>
              <a:rPr lang="ru-RU" sz="1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u="sng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9655" y="4452080"/>
            <a:ext cx="5281756" cy="2136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(</a:t>
            </a:r>
            <a:r>
              <a:rPr lang="ru-RU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тыс.руб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</a:p>
          <a:p>
            <a:pPr marL="174625" algn="just" defTabSz="987425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•промышленность - 40,1</a:t>
            </a:r>
          </a:p>
          <a:p>
            <a:pPr marL="174625" algn="just" defTabSz="987425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•строительство – 29,0</a:t>
            </a:r>
          </a:p>
          <a:p>
            <a:pPr marL="174625" algn="just" defTabSz="987425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•сельское хозяйство - 25,5</a:t>
            </a:r>
          </a:p>
          <a:p>
            <a:pPr marL="174625" algn="just" defTabSz="987425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•торговля – 29,3</a:t>
            </a:r>
          </a:p>
          <a:p>
            <a:pPr marL="174625" algn="just" defTabSz="987425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•образование – 30,3</a:t>
            </a:r>
          </a:p>
          <a:p>
            <a:pPr marL="174625" algn="just" defTabSz="987425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•здравоохранение – 33,2</a:t>
            </a:r>
          </a:p>
          <a:p>
            <a:pPr marL="174625" algn="just" defTabSz="987425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•культура и спорт – 27,3</a:t>
            </a:r>
          </a:p>
          <a:p>
            <a:pPr algn="just"/>
            <a:endParaRPr lang="ru-RU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68044" y="2060914"/>
            <a:ext cx="6449358" cy="15269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Кадастровая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земельных участков для размещения 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домов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ИЖС: 1071,93 руб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за </a:t>
            </a:r>
            <a:r>
              <a:rPr lang="ru-RU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дачных и садоводческих объединений: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621,65 руб. за кв.м. 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объектов торговли: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1943,98 руб. за кв.м. 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промышленности: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267,43 – до 1148,79 руб. за кв.м. 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68044" y="862903"/>
            <a:ext cx="6449358" cy="1130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Полезные ископаемые: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фосфориты,</a:t>
            </a:r>
          </a:p>
          <a:p>
            <a:pPr marL="2424113" lvl="5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•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кварцевые пески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24113" lvl="5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• глина,</a:t>
            </a:r>
          </a:p>
          <a:p>
            <a:pPr marL="2424113" lvl="5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•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известняк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Демография и ресурсы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68044" y="3655832"/>
            <a:ext cx="6449358" cy="22353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•Электроэнергии: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15 кВт напряжением 380 Вольт  – 550 руб. (при наличие сетей ближе чем 500 м) 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Газоснабжения: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5037 руб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за 1000 куб.м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(для населения) 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Водоснабжения: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20,14 руб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за 1 куб.м,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НДС </a:t>
            </a: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Водоотведения: от 24,58 руб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за 1 куб.м,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НДС </a:t>
            </a:r>
          </a:p>
          <a:p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Теплоснабжения: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1971,2 руб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  <a:r>
              <a:rPr lang="ru-RU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гкал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без НДС </a:t>
            </a:r>
          </a:p>
        </p:txBody>
      </p:sp>
    </p:spTree>
    <p:extLst>
      <p:ext uri="{BB962C8B-B14F-4D97-AF65-F5344CB8AC3E}">
        <p14:creationId xmlns:p14="http://schemas.microsoft.com/office/powerpoint/2010/main" val="375238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/>
              <a:t>Сельское хозяйство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30739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9196" y="1220214"/>
            <a:ext cx="116428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33,76 </a:t>
            </a:r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га</a:t>
            </a:r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497" y="2041387"/>
            <a:ext cx="47691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/>
              <a:t>обл. Московская, р-н Воскресенский, с/пос. </a:t>
            </a:r>
            <a:r>
              <a:rPr lang="ru-RU" dirty="0" err="1"/>
              <a:t>Ашитковское</a:t>
            </a:r>
            <a:r>
              <a:rPr lang="ru-RU" dirty="0"/>
              <a:t>, д. Губино, ул. Полевая, дом </a:t>
            </a:r>
            <a:r>
              <a:rPr lang="ru-RU" dirty="0" smtClean="0"/>
              <a:t>1</a:t>
            </a:r>
          </a:p>
          <a:p>
            <a:endParaRPr lang="ru-RU" dirty="0" smtClean="0"/>
          </a:p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Кадастровый</a:t>
            </a:r>
            <a:r>
              <a:rPr lang="ru-RU" dirty="0" smtClean="0"/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номер: </a:t>
            </a:r>
            <a:r>
              <a:rPr lang="ru-RU" dirty="0"/>
              <a:t>50:29:0010405:13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земельного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участка: </a:t>
            </a:r>
            <a:r>
              <a:rPr lang="ru-RU" dirty="0"/>
              <a:t>33,76 га (</a:t>
            </a:r>
            <a:r>
              <a:rPr lang="ru-RU" dirty="0" smtClean="0"/>
              <a:t>337 </a:t>
            </a:r>
            <a:r>
              <a:rPr lang="ru-RU" dirty="0"/>
              <a:t>567.00</a:t>
            </a:r>
            <a:r>
              <a:rPr lang="ru-RU" b="1" dirty="0"/>
              <a:t> </a:t>
            </a:r>
            <a:r>
              <a:rPr lang="ru-RU" dirty="0" smtClean="0"/>
              <a:t>кв</a:t>
            </a:r>
            <a:r>
              <a:rPr lang="ru-RU" dirty="0"/>
              <a:t>. </a:t>
            </a:r>
            <a:r>
              <a:rPr lang="ru-RU" dirty="0" smtClean="0"/>
              <a:t>м)</a:t>
            </a:r>
            <a:endParaRPr lang="ru-RU" dirty="0"/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Категория земель: </a:t>
            </a:r>
            <a:r>
              <a:rPr lang="ru-RU" dirty="0"/>
              <a:t>земли сельскохозяйственного </a:t>
            </a:r>
            <a:r>
              <a:rPr lang="ru-RU" dirty="0" smtClean="0"/>
              <a:t>назначения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Разрешенное использование: </a:t>
            </a:r>
            <a:r>
              <a:rPr lang="ru-RU" dirty="0"/>
              <a:t>Для сельскохозяйственного производства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1250" t="14422" r="11459" b="16521"/>
          <a:stretch/>
        </p:blipFill>
        <p:spPr>
          <a:xfrm>
            <a:off x="5286375" y="2215478"/>
            <a:ext cx="6448725" cy="372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7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/>
              <a:t>Сельское хозяйство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30739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9196" y="1220214"/>
            <a:ext cx="116428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26,19 </a:t>
            </a:r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га</a:t>
            </a:r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497" y="2041387"/>
            <a:ext cx="47691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/>
              <a:t>обл. Московская, р-н Воскресенский, с/пос. </a:t>
            </a:r>
            <a:r>
              <a:rPr lang="ru-RU" dirty="0" err="1"/>
              <a:t>Ашитковское</a:t>
            </a:r>
            <a:r>
              <a:rPr lang="ru-RU" dirty="0"/>
              <a:t>, д. Губино, ул. Полевая, дом 1 </a:t>
            </a:r>
            <a:r>
              <a:rPr lang="ru-RU" b="1" dirty="0"/>
              <a:t> </a:t>
            </a:r>
            <a:endParaRPr lang="ru-RU" dirty="0" smtClean="0"/>
          </a:p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Кадастровый</a:t>
            </a:r>
            <a:r>
              <a:rPr lang="ru-RU" dirty="0" smtClean="0"/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номер: </a:t>
            </a:r>
            <a:r>
              <a:rPr lang="ru-RU" dirty="0" smtClean="0"/>
              <a:t>50:29:0010405:15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земельного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участка: </a:t>
            </a:r>
            <a:r>
              <a:rPr lang="ru-RU" dirty="0"/>
              <a:t>26,19 га (</a:t>
            </a:r>
            <a:r>
              <a:rPr lang="ru-RU" dirty="0" smtClean="0"/>
              <a:t>261 </a:t>
            </a:r>
            <a:r>
              <a:rPr lang="ru-RU" dirty="0"/>
              <a:t>909.00</a:t>
            </a:r>
            <a:r>
              <a:rPr lang="ru-RU" b="1" dirty="0"/>
              <a:t>  </a:t>
            </a:r>
            <a:r>
              <a:rPr lang="ru-RU" dirty="0" smtClean="0"/>
              <a:t>кв</a:t>
            </a:r>
            <a:r>
              <a:rPr lang="ru-RU" dirty="0"/>
              <a:t>. </a:t>
            </a:r>
            <a:r>
              <a:rPr lang="ru-RU" dirty="0" smtClean="0"/>
              <a:t>м)</a:t>
            </a:r>
            <a:endParaRPr lang="ru-RU" dirty="0"/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Категория земель: </a:t>
            </a:r>
            <a:r>
              <a:rPr lang="ru-RU" dirty="0"/>
              <a:t>земли сельскохозяйственного </a:t>
            </a:r>
            <a:r>
              <a:rPr lang="ru-RU" dirty="0" smtClean="0"/>
              <a:t>назначения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Разрешенное использование: </a:t>
            </a:r>
            <a:r>
              <a:rPr lang="ru-RU" dirty="0"/>
              <a:t>Для сельскохозяйственного производства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829" t="13835" r="4603" b="13235"/>
          <a:stretch/>
        </p:blipFill>
        <p:spPr>
          <a:xfrm>
            <a:off x="4914900" y="2016495"/>
            <a:ext cx="66484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0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/>
              <a:t>Сельское хозяйство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30739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9196" y="1220214"/>
            <a:ext cx="116428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24,47 </a:t>
            </a:r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га</a:t>
            </a:r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497" y="2041387"/>
            <a:ext cx="47691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/>
              <a:t>обл. Московская, р-н Воскресенский, с/пос. </a:t>
            </a:r>
            <a:r>
              <a:rPr lang="ru-RU" dirty="0" err="1"/>
              <a:t>Ашитковское</a:t>
            </a:r>
            <a:r>
              <a:rPr lang="ru-RU" dirty="0"/>
              <a:t>, д. </a:t>
            </a:r>
            <a:r>
              <a:rPr lang="ru-RU" dirty="0" err="1"/>
              <a:t>Щельпино</a:t>
            </a:r>
            <a:r>
              <a:rPr lang="ru-RU" dirty="0"/>
              <a:t>, ул. Центральная, дом 1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</a:t>
            </a:r>
            <a:r>
              <a:rPr lang="ru-RU" dirty="0" smtClean="0"/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номер: </a:t>
            </a:r>
            <a:r>
              <a:rPr lang="ru-RU" dirty="0"/>
              <a:t>50:29:0010413:15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земельного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участка:  </a:t>
            </a:r>
            <a:r>
              <a:rPr lang="ru-RU" dirty="0"/>
              <a:t>24,47 га (</a:t>
            </a:r>
            <a:r>
              <a:rPr lang="ru-RU" dirty="0" smtClean="0"/>
              <a:t>244 </a:t>
            </a:r>
            <a:r>
              <a:rPr lang="ru-RU" dirty="0"/>
              <a:t>749.00</a:t>
            </a:r>
            <a:r>
              <a:rPr lang="ru-RU" b="1" dirty="0"/>
              <a:t>  </a:t>
            </a:r>
            <a:r>
              <a:rPr lang="ru-RU" dirty="0" smtClean="0"/>
              <a:t>кв</a:t>
            </a:r>
            <a:r>
              <a:rPr lang="ru-RU" dirty="0"/>
              <a:t>. </a:t>
            </a:r>
            <a:r>
              <a:rPr lang="ru-RU" dirty="0" smtClean="0"/>
              <a:t>м)</a:t>
            </a:r>
            <a:endParaRPr lang="ru-RU" dirty="0"/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Категория земель: </a:t>
            </a:r>
            <a:r>
              <a:rPr lang="ru-RU" dirty="0"/>
              <a:t>земли сельскохозяйственного </a:t>
            </a:r>
            <a:r>
              <a:rPr lang="ru-RU" dirty="0" smtClean="0"/>
              <a:t>назначения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Разрешенное использование: </a:t>
            </a:r>
            <a:r>
              <a:rPr lang="ru-RU" dirty="0"/>
              <a:t>Для сельскохозяйственного производства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9093" t="13948" r="25432" b="16798"/>
          <a:stretch/>
        </p:blipFill>
        <p:spPr>
          <a:xfrm>
            <a:off x="5648732" y="2071413"/>
            <a:ext cx="6024621" cy="423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3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/>
              <a:t>Сельское хозяйство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30739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9196" y="1220214"/>
            <a:ext cx="116428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22,93 </a:t>
            </a:r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га</a:t>
            </a:r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497" y="2041387"/>
            <a:ext cx="47691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/>
              <a:t>обл. Московская, р-н Воскресенский, с/пос. </a:t>
            </a:r>
            <a:r>
              <a:rPr lang="ru-RU" dirty="0" err="1"/>
              <a:t>Ашитковское</a:t>
            </a:r>
            <a:r>
              <a:rPr lang="ru-RU" dirty="0"/>
              <a:t>, п. Виноградово, ул. Зеленая, дом 1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</a:t>
            </a:r>
            <a:r>
              <a:rPr lang="ru-RU" dirty="0" smtClean="0"/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номер: </a:t>
            </a:r>
            <a:r>
              <a:rPr lang="ru-RU" dirty="0"/>
              <a:t>50:29:0010405:12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земельного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участка:  </a:t>
            </a:r>
            <a:r>
              <a:rPr lang="ru-RU" dirty="0"/>
              <a:t>22,93 га (229 392.00</a:t>
            </a:r>
            <a:r>
              <a:rPr lang="ru-RU" b="1" dirty="0"/>
              <a:t>  </a:t>
            </a:r>
            <a:r>
              <a:rPr lang="ru-RU" dirty="0" smtClean="0"/>
              <a:t>кв</a:t>
            </a:r>
            <a:r>
              <a:rPr lang="ru-RU" dirty="0"/>
              <a:t>. </a:t>
            </a:r>
            <a:r>
              <a:rPr lang="ru-RU" dirty="0" smtClean="0"/>
              <a:t>м)</a:t>
            </a:r>
            <a:endParaRPr lang="ru-RU" dirty="0"/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Категория земель: </a:t>
            </a:r>
            <a:r>
              <a:rPr lang="ru-RU" dirty="0"/>
              <a:t>земли сельскохозяйственного </a:t>
            </a:r>
            <a:r>
              <a:rPr lang="ru-RU" dirty="0" smtClean="0"/>
              <a:t>назначения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Разрешенное использование: </a:t>
            </a:r>
            <a:r>
              <a:rPr lang="ru-RU" dirty="0"/>
              <a:t>Для сельскохозяйственного производства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979" t="16734" r="23502" b="19731"/>
          <a:stretch/>
        </p:blipFill>
        <p:spPr>
          <a:xfrm>
            <a:off x="5164177" y="2041387"/>
            <a:ext cx="6753225" cy="4124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341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/>
              <a:t>Сельское хозяйство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30739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9196" y="1220214"/>
            <a:ext cx="116428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21,11 </a:t>
            </a:r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га</a:t>
            </a:r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497" y="2041387"/>
            <a:ext cx="47691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/>
              <a:t>обл. Московская, р-н Воскресенский, с/пос. </a:t>
            </a:r>
            <a:r>
              <a:rPr lang="ru-RU" dirty="0" err="1"/>
              <a:t>Ашитковское</a:t>
            </a:r>
            <a:r>
              <a:rPr lang="ru-RU" dirty="0"/>
              <a:t>, д. </a:t>
            </a:r>
            <a:r>
              <a:rPr lang="ru-RU" dirty="0" err="1"/>
              <a:t>Щельпино</a:t>
            </a:r>
            <a:r>
              <a:rPr lang="ru-RU" dirty="0"/>
              <a:t>, ул. Центральная, дом </a:t>
            </a:r>
            <a:r>
              <a:rPr lang="ru-RU" dirty="0" smtClean="0"/>
              <a:t>1</a:t>
            </a:r>
          </a:p>
          <a:p>
            <a:endParaRPr lang="ru-RU" dirty="0"/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</a:t>
            </a:r>
            <a:r>
              <a:rPr lang="ru-RU" dirty="0" smtClean="0"/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номер: </a:t>
            </a:r>
            <a:r>
              <a:rPr lang="ru-RU" dirty="0"/>
              <a:t>50:29:0010413:14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земельного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участка:  </a:t>
            </a:r>
            <a:r>
              <a:rPr lang="ru-RU" dirty="0"/>
              <a:t>21,11 га (</a:t>
            </a:r>
            <a:r>
              <a:rPr lang="ru-RU" dirty="0" smtClean="0"/>
              <a:t>211 </a:t>
            </a:r>
            <a:r>
              <a:rPr lang="ru-RU" dirty="0"/>
              <a:t>145.00</a:t>
            </a:r>
            <a:r>
              <a:rPr lang="ru-RU" b="1" dirty="0"/>
              <a:t> </a:t>
            </a:r>
            <a:r>
              <a:rPr lang="ru-RU" dirty="0" smtClean="0"/>
              <a:t>кв</a:t>
            </a:r>
            <a:r>
              <a:rPr lang="ru-RU" dirty="0"/>
              <a:t>. </a:t>
            </a:r>
            <a:r>
              <a:rPr lang="ru-RU" dirty="0" smtClean="0"/>
              <a:t>м)</a:t>
            </a:r>
            <a:endParaRPr lang="ru-RU" dirty="0"/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Категория земель: </a:t>
            </a:r>
            <a:r>
              <a:rPr lang="ru-RU" dirty="0"/>
              <a:t>земли сельскохозяйственного </a:t>
            </a:r>
            <a:r>
              <a:rPr lang="ru-RU" dirty="0" smtClean="0"/>
              <a:t>назначения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Разрешенное использование: </a:t>
            </a:r>
            <a:r>
              <a:rPr lang="ru-RU" dirty="0"/>
              <a:t>Для сельскохозяйственного производства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6379" t="14483" r="2442" b="18771"/>
          <a:stretch/>
        </p:blipFill>
        <p:spPr>
          <a:xfrm>
            <a:off x="6370598" y="1980241"/>
            <a:ext cx="5076826" cy="3724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842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/>
              <a:t>Сельское хозяйство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30739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9196" y="1220214"/>
            <a:ext cx="116428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17,3 </a:t>
            </a:r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га</a:t>
            </a:r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497" y="2041387"/>
            <a:ext cx="47691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/>
              <a:t>обл. Московская, р-н Воскресенский, с/пос. </a:t>
            </a:r>
            <a:r>
              <a:rPr lang="ru-RU" dirty="0" err="1"/>
              <a:t>Ашитковское</a:t>
            </a:r>
            <a:r>
              <a:rPr lang="ru-RU" dirty="0"/>
              <a:t>, с. </a:t>
            </a:r>
            <a:r>
              <a:rPr lang="ru-RU" dirty="0" err="1"/>
              <a:t>Ашитково</a:t>
            </a:r>
            <a:r>
              <a:rPr lang="ru-RU" dirty="0"/>
              <a:t>, ул. Лесная, дом 1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</a:t>
            </a:r>
            <a:r>
              <a:rPr lang="ru-RU" dirty="0" smtClean="0"/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номер: </a:t>
            </a:r>
            <a:r>
              <a:rPr lang="ru-RU" dirty="0" smtClean="0"/>
              <a:t>50:29:0010413:16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земельного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участка: </a:t>
            </a:r>
            <a:r>
              <a:rPr lang="ru-RU" dirty="0"/>
              <a:t>17,3 га (</a:t>
            </a:r>
            <a:r>
              <a:rPr lang="ru-RU" dirty="0" smtClean="0"/>
              <a:t>173 </a:t>
            </a:r>
            <a:r>
              <a:rPr lang="ru-RU" dirty="0"/>
              <a:t>061.00</a:t>
            </a:r>
            <a:r>
              <a:rPr lang="ru-RU" b="1" dirty="0"/>
              <a:t> </a:t>
            </a:r>
            <a:r>
              <a:rPr lang="ru-RU" dirty="0" smtClean="0"/>
              <a:t>кв</a:t>
            </a:r>
            <a:r>
              <a:rPr lang="ru-RU" dirty="0"/>
              <a:t>. </a:t>
            </a:r>
            <a:r>
              <a:rPr lang="ru-RU" dirty="0" smtClean="0"/>
              <a:t>м)</a:t>
            </a:r>
            <a:endParaRPr lang="ru-RU" dirty="0"/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Категория земель: </a:t>
            </a:r>
            <a:r>
              <a:rPr lang="ru-RU" dirty="0"/>
              <a:t>земли сельскохозяйственного </a:t>
            </a:r>
            <a:r>
              <a:rPr lang="ru-RU" dirty="0" smtClean="0"/>
              <a:t>назначения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Разрешенное использование: </a:t>
            </a:r>
            <a:r>
              <a:rPr lang="ru-RU" dirty="0"/>
              <a:t>Для сельскохозяйственного производства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6721" t="14782" r="23216" b="20910"/>
          <a:stretch/>
        </p:blipFill>
        <p:spPr>
          <a:xfrm>
            <a:off x="6370598" y="2071413"/>
            <a:ext cx="4943475" cy="3571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474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/>
              <a:t>Сельское хозяйство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30739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9196" y="1220214"/>
            <a:ext cx="116428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8,9 </a:t>
            </a:r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га</a:t>
            </a:r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497" y="2041387"/>
            <a:ext cx="48803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/>
              <a:t>обл. Московская, р-н Воскресенский, с/пос. </a:t>
            </a:r>
            <a:r>
              <a:rPr lang="ru-RU" dirty="0" err="1"/>
              <a:t>Ашитковское</a:t>
            </a:r>
            <a:r>
              <a:rPr lang="ru-RU" dirty="0"/>
              <a:t>, д. </a:t>
            </a:r>
            <a:r>
              <a:rPr lang="ru-RU" dirty="0" err="1"/>
              <a:t>Исаково</a:t>
            </a:r>
            <a:r>
              <a:rPr lang="ru-RU" dirty="0"/>
              <a:t>, ул. Новая, дом 1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</a:t>
            </a:r>
            <a:r>
              <a:rPr lang="ru-RU" dirty="0" smtClean="0"/>
              <a:t>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номер: </a:t>
            </a:r>
            <a:r>
              <a:rPr lang="ru-RU" dirty="0" smtClean="0"/>
              <a:t>50:29:0030504:45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земельного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участка:  </a:t>
            </a:r>
            <a:r>
              <a:rPr lang="ru-RU" dirty="0"/>
              <a:t>8,9 га (</a:t>
            </a:r>
            <a:r>
              <a:rPr lang="ru-RU" dirty="0" smtClean="0"/>
              <a:t>89 </a:t>
            </a:r>
            <a:r>
              <a:rPr lang="ru-RU" dirty="0"/>
              <a:t>001.00</a:t>
            </a:r>
            <a:r>
              <a:rPr lang="ru-RU" b="1" dirty="0"/>
              <a:t> </a:t>
            </a:r>
            <a:r>
              <a:rPr lang="ru-RU" dirty="0" smtClean="0"/>
              <a:t>кв</a:t>
            </a:r>
            <a:r>
              <a:rPr lang="ru-RU" dirty="0"/>
              <a:t>. </a:t>
            </a:r>
            <a:r>
              <a:rPr lang="ru-RU" dirty="0" smtClean="0"/>
              <a:t>м)</a:t>
            </a:r>
            <a:endParaRPr lang="ru-RU" dirty="0"/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Категория земель: </a:t>
            </a:r>
            <a:r>
              <a:rPr lang="ru-RU" dirty="0"/>
              <a:t>земли сельскохозяйственного </a:t>
            </a:r>
            <a:r>
              <a:rPr lang="ru-RU" dirty="0" smtClean="0"/>
              <a:t>назначения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Разрешенное использование: </a:t>
            </a:r>
            <a:r>
              <a:rPr lang="ru-RU" dirty="0"/>
              <a:t>Для сельскохозяйственного производства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8126" t="14370" r="1562" b="25718"/>
          <a:stretch/>
        </p:blipFill>
        <p:spPr>
          <a:xfrm>
            <a:off x="6096000" y="2215478"/>
            <a:ext cx="5019676" cy="3362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92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/>
              <a:t>Сельское хозяйство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30739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Частная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9196" y="1220214"/>
            <a:ext cx="116428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1,3 га</a:t>
            </a:r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497" y="2041387"/>
            <a:ext cx="47691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 smtClean="0"/>
              <a:t>Московская,</a:t>
            </a:r>
            <a:r>
              <a:rPr lang="ru-RU" dirty="0"/>
              <a:t> обл</a:t>
            </a:r>
            <a:r>
              <a:rPr lang="ru-RU" dirty="0" smtClean="0"/>
              <a:t>., Воскресенский район, </a:t>
            </a:r>
            <a:r>
              <a:rPr lang="ru-RU" dirty="0"/>
              <a:t>пос. им. Цурюпы, ул. </a:t>
            </a:r>
            <a:r>
              <a:rPr lang="ru-RU" dirty="0" err="1" smtClean="0"/>
              <a:t>Левычинская</a:t>
            </a:r>
            <a:r>
              <a:rPr lang="ru-RU" dirty="0" smtClean="0"/>
              <a:t>, </a:t>
            </a:r>
            <a:r>
              <a:rPr lang="ru-RU" dirty="0"/>
              <a:t>уч. 72 "в"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номер: </a:t>
            </a:r>
            <a:r>
              <a:rPr lang="ru-RU" dirty="0" smtClean="0"/>
              <a:t>50:29:0020119:15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земельного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участка:  </a:t>
            </a:r>
            <a:r>
              <a:rPr lang="ru-RU" dirty="0"/>
              <a:t>1,3 га (13040,00 </a:t>
            </a:r>
            <a:r>
              <a:rPr lang="ru-RU" dirty="0" err="1" smtClean="0"/>
              <a:t>кв.м</a:t>
            </a:r>
            <a:r>
              <a:rPr lang="ru-RU" dirty="0" smtClean="0"/>
              <a:t>)</a:t>
            </a:r>
            <a:endParaRPr lang="ru-RU" dirty="0"/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Категория земель: </a:t>
            </a:r>
            <a:r>
              <a:rPr lang="ru-RU" dirty="0"/>
              <a:t>земли сельскохозяйственного </a:t>
            </a:r>
            <a:r>
              <a:rPr lang="ru-RU" dirty="0" smtClean="0"/>
              <a:t>назначения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Разрешенное использование: </a:t>
            </a:r>
            <a:r>
              <a:rPr lang="ru-RU" dirty="0"/>
              <a:t>для ведения фермерского хозяйства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0940" t="18642" r="13380" b="12225"/>
          <a:stretch/>
        </p:blipFill>
        <p:spPr>
          <a:xfrm>
            <a:off x="5146684" y="1906846"/>
            <a:ext cx="6692398" cy="396239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9633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/>
              <a:t>Сельское хозяйство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30739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Частная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9196" y="1220214"/>
            <a:ext cx="116428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2,2 </a:t>
            </a:r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га</a:t>
            </a:r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497" y="2041387"/>
            <a:ext cx="47691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 smtClean="0"/>
              <a:t>Московская,</a:t>
            </a:r>
            <a:r>
              <a:rPr lang="ru-RU" dirty="0"/>
              <a:t> обл</a:t>
            </a:r>
            <a:r>
              <a:rPr lang="ru-RU" dirty="0" smtClean="0"/>
              <a:t>., Воскресенский район, </a:t>
            </a:r>
            <a:r>
              <a:rPr lang="ru-RU" dirty="0"/>
              <a:t>пос. им. Цурюпы, ул. </a:t>
            </a:r>
            <a:r>
              <a:rPr lang="ru-RU" dirty="0" err="1" smtClean="0"/>
              <a:t>Левычинская</a:t>
            </a:r>
            <a:r>
              <a:rPr lang="ru-RU" dirty="0" smtClean="0"/>
              <a:t>, уч. 72 «Г»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номер: </a:t>
            </a:r>
            <a:r>
              <a:rPr lang="ru-RU" dirty="0"/>
              <a:t>50:29:0020119:16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земельного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участка:  </a:t>
            </a:r>
            <a:r>
              <a:rPr lang="ru-RU" dirty="0"/>
              <a:t>2,2 га (21960,00 </a:t>
            </a:r>
            <a:r>
              <a:rPr lang="ru-RU" dirty="0" err="1" smtClean="0"/>
              <a:t>кв.м</a:t>
            </a:r>
            <a:r>
              <a:rPr lang="ru-RU" dirty="0" smtClean="0"/>
              <a:t>)</a:t>
            </a:r>
            <a:endParaRPr lang="ru-RU" dirty="0"/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Категория земель: </a:t>
            </a:r>
            <a:r>
              <a:rPr lang="ru-RU" dirty="0"/>
              <a:t>земли сельскохозяйственного </a:t>
            </a:r>
            <a:r>
              <a:rPr lang="ru-RU" dirty="0" smtClean="0"/>
              <a:t>назначения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Разрешенное использование: </a:t>
            </a:r>
            <a:r>
              <a:rPr lang="ru-RU" dirty="0"/>
              <a:t>для ведения фермерского хозяйства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572" t="17672" r="13801" b="12674"/>
          <a:stretch/>
        </p:blipFill>
        <p:spPr>
          <a:xfrm>
            <a:off x="5498788" y="2071413"/>
            <a:ext cx="5824255" cy="35864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819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/>
              <a:t>Сельское хозяйство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30739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Частная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9196" y="1220214"/>
            <a:ext cx="116428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27,97 </a:t>
            </a:r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га</a:t>
            </a:r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497" y="2041387"/>
            <a:ext cx="47691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 smtClean="0"/>
              <a:t>Московская,</a:t>
            </a:r>
            <a:r>
              <a:rPr lang="ru-RU" dirty="0"/>
              <a:t> обл</a:t>
            </a:r>
            <a:r>
              <a:rPr lang="ru-RU" dirty="0" smtClean="0"/>
              <a:t>., г. Воскресенск</a:t>
            </a:r>
            <a:r>
              <a:rPr lang="ru-RU" dirty="0"/>
              <a:t>, ул. Рудничная,  21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номер: </a:t>
            </a:r>
            <a:r>
              <a:rPr lang="ru-RU" dirty="0"/>
              <a:t>50:29:0071607:207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земельного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участка:  </a:t>
            </a:r>
            <a:r>
              <a:rPr lang="ru-RU" dirty="0"/>
              <a:t>27,97 га (</a:t>
            </a:r>
            <a:r>
              <a:rPr lang="ru-RU" dirty="0" smtClean="0"/>
              <a:t>279 </a:t>
            </a:r>
            <a:r>
              <a:rPr lang="ru-RU" dirty="0"/>
              <a:t>687.00 кв. </a:t>
            </a:r>
            <a:r>
              <a:rPr lang="ru-RU" dirty="0" smtClean="0"/>
              <a:t>м)</a:t>
            </a:r>
            <a:endParaRPr lang="ru-RU" dirty="0"/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Категория земель: </a:t>
            </a:r>
            <a:r>
              <a:rPr lang="ru-RU" dirty="0"/>
              <a:t>земли сельскохозяйственного </a:t>
            </a:r>
            <a:r>
              <a:rPr lang="ru-RU" dirty="0" smtClean="0"/>
              <a:t>назначения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Разрешенное использование: </a:t>
            </a:r>
            <a:r>
              <a:rPr lang="ru-RU" dirty="0"/>
              <a:t>Для сельскохозяйственного производства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538" t="14187" r="15937" b="13381"/>
          <a:stretch/>
        </p:blipFill>
        <p:spPr>
          <a:xfrm>
            <a:off x="5146684" y="2360039"/>
            <a:ext cx="6235486" cy="376237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4069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4223" y="106421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Транспортное сообщение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51" y="1131671"/>
            <a:ext cx="6472349" cy="5554879"/>
          </a:xfrm>
          <a:prstGeom prst="rect">
            <a:avLst/>
          </a:prstGeom>
        </p:spPr>
      </p:pic>
      <p:cxnSp>
        <p:nvCxnSpPr>
          <p:cNvPr id="12" name="Прямая со стрелкой 11"/>
          <p:cNvCxnSpPr>
            <a:stCxn id="31" idx="1"/>
          </p:cNvCxnSpPr>
          <p:nvPr/>
        </p:nvCxnSpPr>
        <p:spPr>
          <a:xfrm flipH="1" flipV="1">
            <a:off x="3060833" y="3070347"/>
            <a:ext cx="5357494" cy="21508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35" idx="1"/>
          </p:cNvCxnSpPr>
          <p:nvPr/>
        </p:nvCxnSpPr>
        <p:spPr>
          <a:xfrm flipH="1">
            <a:off x="3964725" y="2470768"/>
            <a:ext cx="4418049" cy="452339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34" idx="1"/>
          </p:cNvCxnSpPr>
          <p:nvPr/>
        </p:nvCxnSpPr>
        <p:spPr>
          <a:xfrm flipH="1" flipV="1">
            <a:off x="3467993" y="3726840"/>
            <a:ext cx="4950334" cy="44804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33" idx="1"/>
          </p:cNvCxnSpPr>
          <p:nvPr/>
        </p:nvCxnSpPr>
        <p:spPr>
          <a:xfrm flipH="1">
            <a:off x="3964725" y="1659679"/>
            <a:ext cx="4377947" cy="896528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ая выноска 26"/>
          <p:cNvSpPr/>
          <p:nvPr/>
        </p:nvSpPr>
        <p:spPr>
          <a:xfrm>
            <a:off x="1618810" y="1137356"/>
            <a:ext cx="1756919" cy="877163"/>
          </a:xfrm>
          <a:prstGeom prst="wedgeRectCallout">
            <a:avLst>
              <a:gd name="adj1" fmla="val 52069"/>
              <a:gd name="adj2" fmla="val 198099"/>
            </a:avLst>
          </a:prstGeom>
          <a:gradFill>
            <a:gsLst>
              <a:gs pos="0">
                <a:schemeClr val="accent1">
                  <a:tint val="50000"/>
                  <a:satMod val="300000"/>
                  <a:alpha val="83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 w="222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Административный центр Воскресенского муниципального района</a:t>
            </a:r>
          </a:p>
          <a:p>
            <a:pPr algn="ctr"/>
            <a:endParaRPr lang="ru-RU" dirty="0"/>
          </a:p>
        </p:txBody>
      </p:sp>
      <p:cxnSp>
        <p:nvCxnSpPr>
          <p:cNvPr id="29" name="Прямая со стрелкой 28"/>
          <p:cNvCxnSpPr>
            <a:stCxn id="37" idx="1"/>
          </p:cNvCxnSpPr>
          <p:nvPr/>
        </p:nvCxnSpPr>
        <p:spPr>
          <a:xfrm flipH="1" flipV="1">
            <a:off x="3964725" y="4084522"/>
            <a:ext cx="4418049" cy="121374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880760" y="2929082"/>
            <a:ext cx="180073" cy="18500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418327" y="2993040"/>
            <a:ext cx="331182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Аэродромная площадка «</a:t>
            </a:r>
            <a:r>
              <a:rPr lang="ru-RU" sz="1600" b="1" dirty="0" smtClean="0">
                <a:solidFill>
                  <a:srgbClr val="0070C0"/>
                </a:solidFill>
              </a:rPr>
              <a:t>Воскресенск»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42672" y="1367291"/>
            <a:ext cx="331182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/>
              <a:t>Трасса 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 105 </a:t>
            </a:r>
            <a:r>
              <a:rPr lang="ru-RU" sz="1600" dirty="0" smtClean="0"/>
              <a:t>(</a:t>
            </a:r>
            <a:r>
              <a:rPr lang="ru-RU" sz="1600" b="1" dirty="0" smtClean="0"/>
              <a:t>Егорьевское шоссе)</a:t>
            </a:r>
            <a:endParaRPr lang="ru-RU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8418327" y="3882494"/>
            <a:ext cx="3328445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Федеральная автомобильная дорога </a:t>
            </a:r>
            <a:r>
              <a:rPr lang="ru-RU" sz="1600" b="1" dirty="0"/>
              <a:t>М-5 «</a:t>
            </a:r>
            <a:r>
              <a:rPr lang="ru-RU" sz="1600" b="1" dirty="0" smtClean="0"/>
              <a:t>Урал</a:t>
            </a:r>
            <a:r>
              <a:rPr lang="ru-RU" sz="1600" b="1" dirty="0"/>
              <a:t>»</a:t>
            </a:r>
            <a:r>
              <a:rPr lang="ru-RU" sz="1600" dirty="0"/>
              <a:t> 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82774" y="2178380"/>
            <a:ext cx="331182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/>
              <a:t>Т</a:t>
            </a:r>
            <a:r>
              <a:rPr lang="ru-RU" sz="1600" b="1" dirty="0" smtClean="0"/>
              <a:t>расса </a:t>
            </a:r>
            <a:r>
              <a:rPr lang="ru-RU" sz="1600" b="1" dirty="0"/>
              <a:t>А 108 «Московское большое кольцо (МБК)»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82774" y="4882767"/>
            <a:ext cx="3328445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/>
              <a:t>Рязанское направление </a:t>
            </a:r>
            <a:r>
              <a:rPr lang="ru-RU" sz="1600" b="1" dirty="0" smtClean="0">
                <a:solidFill>
                  <a:schemeClr val="tx1"/>
                </a:solidFill>
              </a:rPr>
              <a:t>Московской железной дороги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53414" y="2923107"/>
            <a:ext cx="260870" cy="26801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55244" y="2245664"/>
            <a:ext cx="260870" cy="268018"/>
          </a:xfrm>
          <a:prstGeom prst="rect">
            <a:avLst/>
          </a:prstGeom>
        </p:spPr>
      </p:pic>
      <p:cxnSp>
        <p:nvCxnSpPr>
          <p:cNvPr id="32" name="Прямая со стрелкой 31"/>
          <p:cNvCxnSpPr>
            <a:stCxn id="36" idx="1"/>
          </p:cNvCxnSpPr>
          <p:nvPr/>
        </p:nvCxnSpPr>
        <p:spPr>
          <a:xfrm flipH="1">
            <a:off x="2737548" y="949121"/>
            <a:ext cx="5605124" cy="140325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342672" y="656733"/>
            <a:ext cx="3311829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Международный аэропорт «Жуковский»</a:t>
            </a:r>
            <a:endParaRPr lang="ru-RU" sz="1600" dirty="0">
              <a:solidFill>
                <a:srgbClr val="0070C0"/>
              </a:solidFill>
            </a:endParaRPr>
          </a:p>
        </p:txBody>
      </p:sp>
      <p:cxnSp>
        <p:nvCxnSpPr>
          <p:cNvPr id="38" name="Прямая со стрелкой 37"/>
          <p:cNvCxnSpPr>
            <a:stCxn id="39" idx="0"/>
          </p:cNvCxnSpPr>
          <p:nvPr/>
        </p:nvCxnSpPr>
        <p:spPr>
          <a:xfrm flipH="1" flipV="1">
            <a:off x="1563379" y="3161426"/>
            <a:ext cx="64633" cy="272287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84223" y="5884296"/>
            <a:ext cx="2687577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Международный аэропорт «Домодедово»</a:t>
            </a:r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6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/>
              <a:t>Сельское хозяйство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30739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Частная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9196" y="1220214"/>
            <a:ext cx="116428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26,9 </a:t>
            </a:r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га</a:t>
            </a:r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497" y="2041387"/>
            <a:ext cx="47691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/>
              <a:t>Московская обл., Воскресенский р-н близ с</a:t>
            </a:r>
            <a:r>
              <a:rPr lang="ru-RU" dirty="0" smtClean="0"/>
              <a:t>. Константиново</a:t>
            </a:r>
          </a:p>
          <a:p>
            <a:endParaRPr lang="ru-RU" dirty="0"/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номер: </a:t>
            </a:r>
            <a:r>
              <a:rPr lang="ru-RU" dirty="0"/>
              <a:t>50:29:0050303:2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земельного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участка:  26,9 га (</a:t>
            </a:r>
            <a:r>
              <a:rPr lang="ru-RU" dirty="0" smtClean="0"/>
              <a:t>269 </a:t>
            </a:r>
            <a:r>
              <a:rPr lang="ru-RU" dirty="0"/>
              <a:t>000.00 кв. </a:t>
            </a:r>
            <a:r>
              <a:rPr lang="ru-RU" dirty="0" smtClean="0"/>
              <a:t>м)</a:t>
            </a:r>
          </a:p>
          <a:p>
            <a:endParaRPr lang="ru-RU" dirty="0"/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Категория земель: </a:t>
            </a:r>
            <a:r>
              <a:rPr lang="ru-RU" dirty="0"/>
              <a:t>земли сельскохозяйственного </a:t>
            </a:r>
            <a:r>
              <a:rPr lang="ru-RU" dirty="0" smtClean="0"/>
              <a:t>назначения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Разрешенное использование: </a:t>
            </a:r>
            <a:r>
              <a:rPr lang="ru-RU" dirty="0"/>
              <a:t>Для сельскохозяйственного производства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966" t="20778" r="18462" b="23428"/>
          <a:stretch/>
        </p:blipFill>
        <p:spPr>
          <a:xfrm>
            <a:off x="5617260" y="2359009"/>
            <a:ext cx="6300142" cy="337569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431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/>
              <a:t>Сельское хозяйство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30739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Частная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9196" y="1220214"/>
            <a:ext cx="116428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13 </a:t>
            </a:r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га</a:t>
            </a:r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497" y="2041387"/>
            <a:ext cx="47691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/>
              <a:t>Московская область, Воскресенский район, в районе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</a:t>
            </a:r>
            <a:r>
              <a:rPr lang="ru-RU" dirty="0"/>
              <a:t>. </a:t>
            </a:r>
            <a:r>
              <a:rPr lang="ru-RU" dirty="0" err="1"/>
              <a:t>Чаплыгино</a:t>
            </a:r>
            <a:endParaRPr lang="ru-RU" dirty="0"/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номер: </a:t>
            </a:r>
            <a:r>
              <a:rPr lang="ru-RU" dirty="0" smtClean="0"/>
              <a:t>50:29:0060242:3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земельного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участка: </a:t>
            </a:r>
            <a:r>
              <a:rPr lang="ru-RU" dirty="0"/>
              <a:t>13 га (</a:t>
            </a:r>
            <a:r>
              <a:rPr lang="ru-RU" dirty="0" smtClean="0"/>
              <a:t>131 </a:t>
            </a:r>
            <a:r>
              <a:rPr lang="ru-RU" dirty="0"/>
              <a:t>026.84 </a:t>
            </a:r>
            <a:r>
              <a:rPr lang="ru-RU" dirty="0" smtClean="0"/>
              <a:t>кв</a:t>
            </a:r>
            <a:r>
              <a:rPr lang="ru-RU" dirty="0"/>
              <a:t>. </a:t>
            </a:r>
            <a:r>
              <a:rPr lang="ru-RU" dirty="0" smtClean="0"/>
              <a:t>м)</a:t>
            </a:r>
          </a:p>
          <a:p>
            <a:endParaRPr lang="ru-RU" dirty="0"/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Категория земель: </a:t>
            </a:r>
            <a:r>
              <a:rPr lang="ru-RU" dirty="0"/>
              <a:t>земли сельскохозяйственного </a:t>
            </a:r>
            <a:r>
              <a:rPr lang="ru-RU" dirty="0" smtClean="0"/>
              <a:t>назначения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Разрешенное использование: </a:t>
            </a:r>
            <a:r>
              <a:rPr lang="ru-RU" dirty="0"/>
              <a:t>Для сельскохозяйственного производства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3535" t="16858" r="16732" b="21986"/>
          <a:stretch/>
        </p:blipFill>
        <p:spPr>
          <a:xfrm>
            <a:off x="5419725" y="1851543"/>
            <a:ext cx="6210300" cy="429577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2643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/>
              <a:t>Сельское хозяйство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30739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Частная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9196" y="1220214"/>
            <a:ext cx="116428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38 </a:t>
            </a:r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га</a:t>
            </a:r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497" y="2041387"/>
            <a:ext cx="47691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/>
              <a:t>Московская область, Воскресенский район, ОПС Виноградово, ООО </a:t>
            </a:r>
            <a:r>
              <a:rPr lang="ru-RU" dirty="0" smtClean="0"/>
              <a:t>«Виноградово-Агро»</a:t>
            </a:r>
            <a:endParaRPr lang="ru-RU" dirty="0"/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номер: </a:t>
            </a:r>
            <a:r>
              <a:rPr lang="ru-RU" dirty="0"/>
              <a:t>50:29:0030504:55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земельного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участка: </a:t>
            </a:r>
            <a:r>
              <a:rPr lang="ru-RU" dirty="0"/>
              <a:t>38 га (</a:t>
            </a:r>
            <a:r>
              <a:rPr lang="ru-RU" dirty="0" smtClean="0"/>
              <a:t>38 </a:t>
            </a:r>
            <a:r>
              <a:rPr lang="ru-RU" dirty="0"/>
              <a:t>125.00 кв. </a:t>
            </a:r>
            <a:r>
              <a:rPr lang="ru-RU" dirty="0" smtClean="0"/>
              <a:t>м)</a:t>
            </a:r>
            <a:endParaRPr lang="ru-RU" dirty="0"/>
          </a:p>
          <a:p>
            <a:endParaRPr lang="ru-RU" dirty="0"/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Категория земель: </a:t>
            </a:r>
            <a:r>
              <a:rPr lang="ru-RU" dirty="0"/>
              <a:t>земли сельскохозяйственного </a:t>
            </a:r>
            <a:r>
              <a:rPr lang="ru-RU" dirty="0" smtClean="0"/>
              <a:t>назначения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Разрешенное использование: </a:t>
            </a:r>
            <a:r>
              <a:rPr lang="ru-RU" dirty="0"/>
              <a:t>Для сельскохозяйственного производства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8881" t="16671" r="9599" b="12915"/>
          <a:stretch/>
        </p:blipFill>
        <p:spPr>
          <a:xfrm>
            <a:off x="5058774" y="2071413"/>
            <a:ext cx="6718185" cy="372059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8620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461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/>
              <a:t>Сельское хозяйство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730739"/>
            <a:ext cx="11642804" cy="3703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Частная собственность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9196" y="1220214"/>
            <a:ext cx="116428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33,73 га</a:t>
            </a:r>
            <a:endParaRPr lang="ru-RU" sz="24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497" y="2041387"/>
            <a:ext cx="47691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Адрес: </a:t>
            </a:r>
            <a:r>
              <a:rPr lang="ru-RU" dirty="0"/>
              <a:t>Московская область, Воскресенский район, ФГУП"ПЗ </a:t>
            </a:r>
            <a:r>
              <a:rPr lang="ru-RU" dirty="0" err="1"/>
              <a:t>Ачкасово</a:t>
            </a:r>
            <a:r>
              <a:rPr lang="ru-RU" dirty="0"/>
              <a:t>"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номер: </a:t>
            </a:r>
            <a:r>
              <a:rPr lang="ru-RU" dirty="0" smtClean="0"/>
              <a:t>50:29:0060304:11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Общая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площадь земельного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участка:  </a:t>
            </a:r>
            <a:r>
              <a:rPr lang="ru-RU" dirty="0"/>
              <a:t>33,73 га (337 276.00 кв. </a:t>
            </a:r>
            <a:r>
              <a:rPr lang="ru-RU" dirty="0" smtClean="0"/>
              <a:t>м)</a:t>
            </a:r>
            <a:endParaRPr lang="ru-RU" dirty="0"/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Категория земель: </a:t>
            </a:r>
            <a:r>
              <a:rPr lang="ru-RU" dirty="0"/>
              <a:t>земли сельскохозяйственного </a:t>
            </a:r>
            <a:r>
              <a:rPr lang="ru-RU" dirty="0" smtClean="0"/>
              <a:t>назначения</a:t>
            </a:r>
          </a:p>
          <a:p>
            <a:endParaRPr lang="ru-RU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Разрешенное использование: </a:t>
            </a:r>
            <a:r>
              <a:rPr lang="ru-RU" dirty="0"/>
              <a:t>Для сельскохозяйственного производства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854" t="14018" r="15524" b="22551"/>
          <a:stretch/>
        </p:blipFill>
        <p:spPr>
          <a:xfrm>
            <a:off x="6095999" y="2048286"/>
            <a:ext cx="5006823" cy="360003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7791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Социальные объекты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896523"/>
            <a:ext cx="11642804" cy="5916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1160423" y="16820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1816" y="1682078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Объект: </a:t>
            </a:r>
            <a:r>
              <a:rPr lang="ru-RU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нежилое помещение в жилом доме, </a:t>
            </a:r>
            <a: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44,6 </a:t>
            </a:r>
            <a:r>
              <a:rPr lang="ru-RU" b="1" dirty="0" err="1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spcAft>
                <a:spcPts val="0"/>
              </a:spcAft>
            </a:pPr>
            <a:endParaRPr lang="ru-RU" b="1" i="1" dirty="0" smtClean="0">
              <a:solidFill>
                <a:srgbClr val="FF0000"/>
              </a:solidFill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</a:t>
            </a:r>
            <a:r>
              <a:rPr lang="ru-RU" b="1" i="1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Московская область, г. Воскресенск, ул. </a:t>
            </a:r>
            <a:r>
              <a:rPr lang="ru-RU" b="1" dirty="0" err="1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Докторова</a:t>
            </a:r>
            <a:r>
              <a:rPr lang="ru-RU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д. 4, пом. </a:t>
            </a:r>
            <a: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endParaRPr lang="ru-RU" sz="1600" b="1" dirty="0" smtClean="0"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FF0000"/>
              </a:solidFill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Состояние</a:t>
            </a:r>
            <a:r>
              <a:rPr lang="ru-RU" b="1" i="1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</a:t>
            </a:r>
            <a: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удовлетворительное</a:t>
            </a:r>
            <a:endParaRPr lang="ru-RU" b="1" dirty="0"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  <a:endParaRPr lang="ru-RU" dirty="0" smtClean="0"/>
          </a:p>
          <a:p>
            <a:r>
              <a:rPr lang="ru-RU" b="1" i="1" dirty="0" smtClean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Зарегистрировано</a:t>
            </a:r>
            <a:r>
              <a:rPr lang="ru-RU" b="1" i="1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собственности </a:t>
            </a:r>
            <a: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Воскресенского муниципального </a:t>
            </a:r>
            <a:r>
              <a:rPr lang="ru-RU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 </a:t>
            </a:r>
            <a: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Московской </a:t>
            </a:r>
            <a:r>
              <a:rPr lang="ru-RU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</a:t>
            </a:r>
          </a:p>
          <a:p>
            <a:r>
              <a:rPr lang="ru-RU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b="1" dirty="0" smtClean="0"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Segoe UI Semibold" panose="020B0702040204020203" pitchFamily="34" charset="0"/>
                <a:ea typeface="Calibri" panose="020F0502020204030204" pitchFamily="34" charset="0"/>
              </a:rPr>
              <a:t/>
            </a:r>
            <a:br>
              <a:rPr lang="ru-RU" dirty="0">
                <a:latin typeface="Segoe UI Semibold" panose="020B0702040204020203" pitchFamily="34" charset="0"/>
                <a:ea typeface="Calibri" panose="020F0502020204030204" pitchFamily="34" charset="0"/>
              </a:rPr>
            </a:br>
            <a:endParaRPr lang="ru-RU" dirty="0">
              <a:latin typeface="Segoe UI Semibold" panose="020B07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21884" t="23113" r="35643" b="28989"/>
          <a:stretch/>
        </p:blipFill>
        <p:spPr>
          <a:xfrm>
            <a:off x="4927955" y="3536695"/>
            <a:ext cx="4394933" cy="2787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i.miel.ru/2/1531683_pict_m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14" y="1732548"/>
            <a:ext cx="3500111" cy="2327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38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Социальные объекты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896523"/>
            <a:ext cx="11642804" cy="5916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74598" y="16820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4598" y="1775163"/>
            <a:ext cx="6096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Объект: </a:t>
            </a:r>
            <a:r>
              <a:rPr lang="ru-RU" sz="2000" i="1" dirty="0">
                <a:solidFill>
                  <a:srgbClr val="FF0000"/>
                </a:solidFill>
              </a:rPr>
              <a:t>         </a:t>
            </a:r>
            <a:r>
              <a:rPr lang="ru-RU" sz="2000" dirty="0"/>
              <a:t>нежилое помещение в жилом доме, </a:t>
            </a:r>
            <a:r>
              <a:rPr lang="en-US" sz="2000" dirty="0"/>
              <a:t>S</a:t>
            </a:r>
            <a:r>
              <a:rPr lang="ru-RU" sz="2000" dirty="0"/>
              <a:t> – 196,3 </a:t>
            </a:r>
            <a:r>
              <a:rPr lang="ru-RU" sz="2000" dirty="0" err="1"/>
              <a:t>кв.м</a:t>
            </a:r>
            <a:r>
              <a:rPr lang="ru-RU" sz="2000" dirty="0"/>
              <a:t>.</a:t>
            </a:r>
          </a:p>
          <a:p>
            <a:r>
              <a:rPr lang="ru-RU" sz="2000" dirty="0"/>
              <a:t> </a:t>
            </a:r>
            <a:endParaRPr lang="ru-RU" sz="2000" dirty="0" smtClean="0"/>
          </a:p>
          <a:p>
            <a:pPr lvl="0"/>
            <a:r>
              <a:rPr lang="ru-RU" sz="2000" b="1" i="1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Адрес:</a:t>
            </a:r>
            <a:r>
              <a:rPr lang="ru-RU" sz="2000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/>
              <a:t>Московская </a:t>
            </a:r>
            <a:r>
              <a:rPr lang="ru-RU" sz="2000" dirty="0"/>
              <a:t>область, г. Воскресенск, ул. </a:t>
            </a:r>
            <a:r>
              <a:rPr lang="ru-RU" sz="2000" dirty="0" err="1"/>
              <a:t>Андреса</a:t>
            </a:r>
            <a:r>
              <a:rPr lang="ru-RU" sz="2000" dirty="0"/>
              <a:t>, д.7, пом. 1-15</a:t>
            </a:r>
          </a:p>
          <a:p>
            <a:endParaRPr lang="ru-RU" sz="2000" b="1" i="1" dirty="0" smtClean="0">
              <a:solidFill>
                <a:srgbClr val="FF0000"/>
              </a:solidFill>
            </a:endParaRPr>
          </a:p>
          <a:p>
            <a:r>
              <a:rPr lang="ru-RU" sz="2000" b="1" i="1" dirty="0" smtClean="0">
                <a:solidFill>
                  <a:srgbClr val="FF0000"/>
                </a:solidFill>
              </a:rPr>
              <a:t>Состояние</a:t>
            </a:r>
            <a:r>
              <a:rPr lang="ru-RU" sz="2000" b="1" i="1" dirty="0">
                <a:solidFill>
                  <a:srgbClr val="FF0000"/>
                </a:solidFill>
              </a:rPr>
              <a:t>:</a:t>
            </a:r>
            <a:r>
              <a:rPr lang="ru-RU" sz="2000" i="1" dirty="0">
                <a:solidFill>
                  <a:srgbClr val="FF0000"/>
                </a:solidFill>
              </a:rPr>
              <a:t> </a:t>
            </a:r>
            <a:r>
              <a:rPr lang="ru-RU" sz="2000" dirty="0" smtClean="0"/>
              <a:t>требует </a:t>
            </a:r>
            <a:r>
              <a:rPr lang="ru-RU" sz="2000" dirty="0"/>
              <a:t>ремонта</a:t>
            </a:r>
          </a:p>
          <a:p>
            <a:r>
              <a:rPr lang="ru-RU" sz="2000" dirty="0"/>
              <a:t> </a:t>
            </a:r>
            <a:endParaRPr lang="ru-RU" sz="2000" dirty="0" smtClean="0"/>
          </a:p>
          <a:p>
            <a:r>
              <a:rPr lang="ru-RU" sz="2000" b="1" i="1" dirty="0" smtClean="0">
                <a:solidFill>
                  <a:srgbClr val="FF0000"/>
                </a:solidFill>
              </a:rPr>
              <a:t>Зарегистрировано</a:t>
            </a:r>
            <a:r>
              <a:rPr lang="ru-RU" sz="2000" b="1" i="1" dirty="0">
                <a:solidFill>
                  <a:srgbClr val="FF0000"/>
                </a:solidFill>
              </a:rPr>
              <a:t>: </a:t>
            </a:r>
            <a:r>
              <a:rPr lang="ru-RU" sz="2000" dirty="0"/>
              <a:t>право собственности </a:t>
            </a:r>
            <a:r>
              <a:rPr lang="ru-RU" sz="2000" dirty="0" smtClean="0"/>
              <a:t>Воскресенского муниципального </a:t>
            </a:r>
            <a:r>
              <a:rPr lang="ru-RU" sz="2000" dirty="0"/>
              <a:t>района Московской области</a:t>
            </a:r>
          </a:p>
          <a:p>
            <a:endParaRPr lang="ru-RU" sz="2000" dirty="0" smtClean="0"/>
          </a:p>
          <a:p>
            <a:r>
              <a:rPr lang="ru-RU" sz="2000" dirty="0"/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903" t="19217" r="35514" b="31607"/>
          <a:stretch/>
        </p:blipFill>
        <p:spPr>
          <a:xfrm>
            <a:off x="5334000" y="3668344"/>
            <a:ext cx="4105276" cy="29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IMG_066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5"/>
          <a:stretch/>
        </p:blipFill>
        <p:spPr bwMode="auto">
          <a:xfrm>
            <a:off x="7962894" y="1682078"/>
            <a:ext cx="3679047" cy="233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2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Социальные объекты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896523"/>
            <a:ext cx="11642804" cy="5916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74598" y="16820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4598" y="1775163"/>
            <a:ext cx="549755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FF0000"/>
                </a:solidFill>
              </a:rPr>
              <a:t>Объект:  </a:t>
            </a:r>
            <a:r>
              <a:rPr lang="ru-RU" sz="1600" dirty="0" smtClean="0"/>
              <a:t>нежилое </a:t>
            </a:r>
            <a:r>
              <a:rPr lang="ru-RU" sz="1600" dirty="0"/>
              <a:t>помещение в жилом доме, </a:t>
            </a:r>
            <a:r>
              <a:rPr lang="en-US" sz="1600" dirty="0"/>
              <a:t>S</a:t>
            </a:r>
            <a:r>
              <a:rPr lang="ru-RU" sz="1600" dirty="0"/>
              <a:t> – 287,2 </a:t>
            </a:r>
            <a:r>
              <a:rPr lang="ru-RU" sz="1600" dirty="0" err="1"/>
              <a:t>кв.м</a:t>
            </a:r>
            <a:r>
              <a:rPr lang="ru-RU" sz="1600" dirty="0"/>
              <a:t>.</a:t>
            </a:r>
          </a:p>
          <a:p>
            <a:r>
              <a:rPr lang="ru-RU" sz="1600" dirty="0"/>
              <a:t> </a:t>
            </a:r>
            <a:endParaRPr lang="ru-RU" sz="1600" dirty="0" smtClean="0"/>
          </a:p>
          <a:p>
            <a:r>
              <a:rPr lang="ru-RU" sz="1600" b="1" i="1" dirty="0">
                <a:solidFill>
                  <a:srgbClr val="FF0000"/>
                </a:solidFill>
              </a:rPr>
              <a:t>Адрес: </a:t>
            </a:r>
            <a:r>
              <a:rPr lang="ru-RU" sz="1600" dirty="0"/>
              <a:t>Московская область, г. Воскресенск, ул. Московская, д.2а, этаж 2, пом. </a:t>
            </a:r>
            <a:r>
              <a:rPr lang="ru-RU" sz="1600" dirty="0" smtClean="0"/>
              <a:t>1</a:t>
            </a:r>
          </a:p>
          <a:p>
            <a:endParaRPr lang="ru-RU" sz="1600" b="1" i="1" dirty="0">
              <a:solidFill>
                <a:srgbClr val="FF0000"/>
              </a:solidFill>
            </a:endParaRPr>
          </a:p>
          <a:p>
            <a:r>
              <a:rPr lang="ru-RU" sz="1600" b="1" i="1" dirty="0">
                <a:solidFill>
                  <a:srgbClr val="FF0000"/>
                </a:solidFill>
              </a:rPr>
              <a:t>Состояние:</a:t>
            </a:r>
            <a:r>
              <a:rPr lang="ru-RU" sz="1600" dirty="0"/>
              <a:t> </a:t>
            </a:r>
            <a:r>
              <a:rPr lang="ru-RU" sz="1600" dirty="0" smtClean="0"/>
              <a:t> </a:t>
            </a:r>
            <a:r>
              <a:rPr lang="ru-RU" sz="1600" dirty="0"/>
              <a:t>удовлетворительное</a:t>
            </a:r>
          </a:p>
          <a:p>
            <a:r>
              <a:rPr lang="ru-RU" sz="1600" dirty="0"/>
              <a:t> </a:t>
            </a:r>
          </a:p>
          <a:p>
            <a:r>
              <a:rPr lang="ru-RU" sz="1600" b="1" i="1" dirty="0">
                <a:solidFill>
                  <a:srgbClr val="FF0000"/>
                </a:solidFill>
              </a:rPr>
              <a:t>Зарегистрировано: </a:t>
            </a:r>
            <a:r>
              <a:rPr lang="ru-RU" sz="1600" dirty="0"/>
              <a:t>право собственности </a:t>
            </a:r>
            <a:r>
              <a:rPr lang="ru-RU" sz="1600" dirty="0" smtClean="0"/>
              <a:t>Воскресенского муниципального </a:t>
            </a:r>
            <a:r>
              <a:rPr lang="ru-RU" sz="1600" dirty="0"/>
              <a:t>района</a:t>
            </a:r>
          </a:p>
          <a:p>
            <a:r>
              <a:rPr lang="ru-RU" sz="1600" dirty="0"/>
              <a:t> </a:t>
            </a:r>
          </a:p>
          <a:p>
            <a:r>
              <a:rPr lang="ru-RU" sz="2000" dirty="0"/>
              <a:t> </a:t>
            </a:r>
          </a:p>
          <a:p>
            <a:r>
              <a:rPr lang="ru-RU" dirty="0">
                <a:latin typeface="Segoe UI Semibold" panose="020B0702040204020203" pitchFamily="34" charset="0"/>
                <a:ea typeface="Calibri" panose="020F0502020204030204" pitchFamily="34" charset="0"/>
              </a:rPr>
              <a:t/>
            </a:r>
            <a:br>
              <a:rPr lang="ru-RU" dirty="0">
                <a:latin typeface="Segoe UI Semibold" panose="020B0702040204020203" pitchFamily="34" charset="0"/>
                <a:ea typeface="Calibri" panose="020F0502020204030204" pitchFamily="34" charset="0"/>
              </a:rPr>
            </a:br>
            <a:endParaRPr lang="ru-RU" dirty="0">
              <a:latin typeface="Segoe UI Semibold" panose="020B07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7932" t="9810" r="32293" b="24079"/>
          <a:stretch/>
        </p:blipFill>
        <p:spPr>
          <a:xfrm>
            <a:off x="5461774" y="1601373"/>
            <a:ext cx="4181806" cy="2601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://imganuncios.mitula.net/ilaa_voskresensk_989759402787439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34" y="2752488"/>
            <a:ext cx="2912566" cy="2186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20" descr="E:\Документы\Мои документы\Инвентаризация\Московская 2а Мострансавто\IMG_18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2151" r="-323" b="18432"/>
          <a:stretch/>
        </p:blipFill>
        <p:spPr bwMode="auto">
          <a:xfrm>
            <a:off x="4857700" y="3916463"/>
            <a:ext cx="2952749" cy="1758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14" descr="E:\Документы\Мои документы\Инвентаризация\Московская 2а Мострансавто\IMG_188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0"/>
          <a:stretch/>
        </p:blipFill>
        <p:spPr bwMode="auto">
          <a:xfrm>
            <a:off x="7255678" y="5016576"/>
            <a:ext cx="2971800" cy="1825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21" descr="E:\Документы\Мои документы\Инвентаризация\Московская 2а Мострансавто\IMG_186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26"/>
          <a:stretch/>
        </p:blipFill>
        <p:spPr bwMode="auto">
          <a:xfrm>
            <a:off x="2432188" y="4975064"/>
            <a:ext cx="2971800" cy="1871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44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Социальные объекты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896523"/>
            <a:ext cx="11642804" cy="5916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3665498" y="4197223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4598" y="2024885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Объект: </a:t>
            </a:r>
            <a:r>
              <a:rPr lang="ru-RU" dirty="0" smtClean="0"/>
              <a:t>нежилое </a:t>
            </a:r>
            <a:r>
              <a:rPr lang="ru-RU" dirty="0"/>
              <a:t>помещение в жилом доме</a:t>
            </a:r>
            <a:r>
              <a:rPr lang="ru-RU" dirty="0" smtClean="0"/>
              <a:t>,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en-US" dirty="0"/>
              <a:t>S</a:t>
            </a:r>
            <a:r>
              <a:rPr lang="ru-RU" dirty="0"/>
              <a:t> – 51,1 </a:t>
            </a:r>
            <a:r>
              <a:rPr lang="ru-RU" dirty="0" err="1"/>
              <a:t>кв.м</a:t>
            </a:r>
            <a:r>
              <a:rPr lang="ru-RU" dirty="0" smtClean="0"/>
              <a:t>.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Адрес: </a:t>
            </a:r>
            <a:r>
              <a:rPr lang="ru-RU" dirty="0"/>
              <a:t>Московская область, г. Воскресенск, ул. Рабочая, д.105, пом. 122</a:t>
            </a:r>
            <a:endParaRPr lang="ru-RU" b="1" i="1" dirty="0">
              <a:solidFill>
                <a:srgbClr val="FF0000"/>
              </a:solidFill>
            </a:endParaRPr>
          </a:p>
          <a:p>
            <a:r>
              <a:rPr lang="ru-RU" dirty="0"/>
              <a:t> 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Состояние:  </a:t>
            </a:r>
            <a:r>
              <a:rPr lang="ru-RU" dirty="0" smtClean="0"/>
              <a:t>удовлетворительное</a:t>
            </a:r>
            <a:endParaRPr lang="ru-RU" dirty="0"/>
          </a:p>
          <a:p>
            <a:r>
              <a:rPr lang="ru-RU" dirty="0"/>
              <a:t> 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Зарегистрировано: </a:t>
            </a:r>
            <a:r>
              <a:rPr lang="ru-RU" dirty="0"/>
              <a:t>право собственности </a:t>
            </a:r>
            <a:r>
              <a:rPr lang="ru-RU" dirty="0" smtClean="0"/>
              <a:t>Воскресенского муниципального района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Московской области</a:t>
            </a:r>
          </a:p>
          <a:p>
            <a:r>
              <a:rPr lang="ru-RU" dirty="0"/>
              <a:t> </a:t>
            </a:r>
          </a:p>
          <a:p>
            <a:r>
              <a:rPr lang="ru-RU" dirty="0">
                <a:latin typeface="Segoe UI Semibold" panose="020B0702040204020203" pitchFamily="34" charset="0"/>
                <a:ea typeface="Calibri" panose="020F0502020204030204" pitchFamily="34" charset="0"/>
              </a:rPr>
              <a:t/>
            </a:r>
            <a:br>
              <a:rPr lang="ru-RU" dirty="0">
                <a:latin typeface="Segoe UI Semibold" panose="020B0702040204020203" pitchFamily="34" charset="0"/>
                <a:ea typeface="Calibri" panose="020F0502020204030204" pitchFamily="34" charset="0"/>
              </a:rPr>
            </a:br>
            <a:endParaRPr lang="ru-RU" dirty="0">
              <a:latin typeface="Segoe UI Semibold" panose="020B07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693" t="16673" r="31634" b="19358"/>
          <a:stretch/>
        </p:blipFill>
        <p:spPr>
          <a:xfrm>
            <a:off x="5451647" y="1433214"/>
            <a:ext cx="4336437" cy="2571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IMG_36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720" y="2831849"/>
            <a:ext cx="2352000" cy="3133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IMG_36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021" y="3605454"/>
            <a:ext cx="2290639" cy="3070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38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Социальные объекты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896523"/>
            <a:ext cx="11642804" cy="5916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74598" y="16820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4598" y="1775163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i="1" dirty="0">
                <a:solidFill>
                  <a:srgbClr val="FF0000"/>
                </a:solidFill>
              </a:rPr>
              <a:t>Объект: </a:t>
            </a:r>
            <a:r>
              <a:rPr lang="ru-RU" sz="1600" dirty="0" smtClean="0"/>
              <a:t>нежилое </a:t>
            </a:r>
            <a:r>
              <a:rPr lang="ru-RU" sz="1600" dirty="0"/>
              <a:t>помещение в жилом доме,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en-US" sz="1600" dirty="0" smtClean="0"/>
              <a:t>S</a:t>
            </a:r>
            <a:r>
              <a:rPr lang="ru-RU" sz="1600" dirty="0" smtClean="0"/>
              <a:t> </a:t>
            </a:r>
            <a:r>
              <a:rPr lang="ru-RU" sz="1600" dirty="0"/>
              <a:t>– 248,5 </a:t>
            </a:r>
            <a:r>
              <a:rPr lang="ru-RU" sz="1600" dirty="0" err="1"/>
              <a:t>кв.м</a:t>
            </a:r>
            <a:r>
              <a:rPr lang="ru-RU" sz="1600" dirty="0"/>
              <a:t>.</a:t>
            </a:r>
          </a:p>
          <a:p>
            <a:pPr lvl="0">
              <a:spcAft>
                <a:spcPts val="0"/>
              </a:spcAft>
            </a:pPr>
            <a:endParaRPr lang="ru-RU" sz="1600" b="1" i="1" dirty="0" smtClean="0"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ru-RU" sz="1600" b="1" i="1" dirty="0">
                <a:solidFill>
                  <a:srgbClr val="FF0000"/>
                </a:solidFill>
              </a:rPr>
              <a:t>Адрес: </a:t>
            </a:r>
            <a:r>
              <a:rPr lang="ru-RU" sz="1600" dirty="0"/>
              <a:t>Московская область, г. Воскресенск, </a:t>
            </a:r>
            <a:br>
              <a:rPr lang="ru-RU" sz="1600" dirty="0"/>
            </a:br>
            <a:r>
              <a:rPr lang="ru-RU" sz="1600" dirty="0"/>
              <a:t>ул. Дзержинского, д. 17, этаж 2,  пом. 53-63</a:t>
            </a:r>
          </a:p>
          <a:p>
            <a:pPr lvl="0">
              <a:spcAft>
                <a:spcPts val="0"/>
              </a:spcAft>
            </a:pPr>
            <a:endParaRPr lang="ru-RU" sz="1600" b="1" i="1" dirty="0" smtClean="0">
              <a:solidFill>
                <a:srgbClr val="FF0000"/>
              </a:solidFill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solidFill>
                  <a:srgbClr val="FF0000"/>
                </a:solidFill>
              </a:rPr>
              <a:t>Состояние:</a:t>
            </a:r>
            <a:r>
              <a:rPr lang="ru-RU" sz="1600" dirty="0"/>
              <a:t> </a:t>
            </a:r>
            <a:r>
              <a:rPr lang="ru-RU" sz="1600" dirty="0" smtClean="0"/>
              <a:t> </a:t>
            </a:r>
            <a:r>
              <a:rPr lang="ru-RU" sz="1600" dirty="0"/>
              <a:t>удовлетворительное</a:t>
            </a:r>
          </a:p>
          <a:p>
            <a:r>
              <a:rPr lang="ru-RU" sz="1600" dirty="0"/>
              <a:t> </a:t>
            </a:r>
          </a:p>
          <a:p>
            <a:r>
              <a:rPr lang="ru-RU" sz="1600" b="1" i="1" dirty="0" smtClean="0">
                <a:solidFill>
                  <a:srgbClr val="FF0000"/>
                </a:solidFill>
              </a:rPr>
              <a:t>Зарегистрировано: </a:t>
            </a:r>
            <a:r>
              <a:rPr lang="ru-RU" sz="1600" dirty="0" smtClean="0"/>
              <a:t>право </a:t>
            </a:r>
            <a:r>
              <a:rPr lang="ru-RU" sz="1600" dirty="0"/>
              <a:t>собственности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Воскресенского муниципального района</a:t>
            </a:r>
            <a:br>
              <a:rPr lang="ru-RU" sz="1600" dirty="0" smtClean="0"/>
            </a:br>
            <a:r>
              <a:rPr lang="ru-RU" sz="1600" dirty="0" smtClean="0"/>
              <a:t> </a:t>
            </a:r>
            <a:r>
              <a:rPr lang="ru-RU" sz="1600" dirty="0"/>
              <a:t>Московской области</a:t>
            </a:r>
          </a:p>
          <a:p>
            <a:r>
              <a:rPr lang="ru-RU" sz="1600" dirty="0"/>
              <a:t> </a:t>
            </a:r>
          </a:p>
          <a:p>
            <a:r>
              <a:rPr lang="ru-RU" dirty="0">
                <a:latin typeface="Segoe UI Semibold" panose="020B0702040204020203" pitchFamily="34" charset="0"/>
                <a:ea typeface="Calibri" panose="020F0502020204030204" pitchFamily="34" charset="0"/>
              </a:rPr>
              <a:t/>
            </a:r>
            <a:br>
              <a:rPr lang="ru-RU" dirty="0">
                <a:latin typeface="Segoe UI Semibold" panose="020B0702040204020203" pitchFamily="34" charset="0"/>
                <a:ea typeface="Calibri" panose="020F0502020204030204" pitchFamily="34" charset="0"/>
              </a:rPr>
            </a:br>
            <a:endParaRPr lang="ru-RU" dirty="0">
              <a:latin typeface="Segoe UI Semibold" panose="020B07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2174" t="31731" r="32404" b="15895"/>
          <a:stretch/>
        </p:blipFill>
        <p:spPr>
          <a:xfrm>
            <a:off x="3581400" y="4143969"/>
            <a:ext cx="3879735" cy="2516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IMG_209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84"/>
          <a:stretch/>
        </p:blipFill>
        <p:spPr bwMode="auto">
          <a:xfrm>
            <a:off x="5649953" y="1682078"/>
            <a:ext cx="3793195" cy="2371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IMG_21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248" y="3552794"/>
            <a:ext cx="2209800" cy="2981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IMG_21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006" y="1775163"/>
            <a:ext cx="2219325" cy="2981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36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Социальные объекты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896523"/>
            <a:ext cx="11642804" cy="5916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74598" y="16820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4598" y="1775163"/>
            <a:ext cx="6096000" cy="36317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</a:t>
            </a:r>
            <a:r>
              <a:rPr lang="ru-RU" sz="1600" b="1" i="1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ъект:  </a:t>
            </a:r>
            <a:r>
              <a:rPr lang="ru-RU" sz="1600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нежилое помещение в жилом доме</a:t>
            </a:r>
            <a:r>
              <a:rPr lang="ru-RU" sz="16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ru-RU" sz="16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sz="1600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55,7 </a:t>
            </a:r>
            <a:r>
              <a:rPr lang="ru-RU" sz="1600" b="1" dirty="0" err="1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sz="1600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spcAft>
                <a:spcPts val="0"/>
              </a:spcAft>
            </a:pPr>
            <a:endParaRPr lang="ru-RU" sz="1600" b="1" i="1" dirty="0" smtClean="0"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ru-RU" sz="1600" b="1" i="1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600" b="1" i="1" dirty="0" smtClean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дрес</a:t>
            </a:r>
            <a:r>
              <a:rPr lang="ru-RU" sz="1600" b="1" i="1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600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Московская область, г. Воскресенск, </a:t>
            </a:r>
            <a:r>
              <a:rPr lang="ru-RU" sz="16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ул</a:t>
            </a:r>
            <a:r>
              <a:rPr lang="ru-RU" sz="1600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Зелинского, д. 18, пом. 218</a:t>
            </a:r>
            <a:endParaRPr lang="ru-RU" sz="1400" b="1" dirty="0" smtClean="0"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ru-RU" sz="1600" b="1" i="1" dirty="0" smtClean="0">
              <a:solidFill>
                <a:srgbClr val="FF0000"/>
              </a:solidFill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Состояние:</a:t>
            </a:r>
            <a:r>
              <a:rPr lang="ru-RU" sz="1600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6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удовлетворительное</a:t>
            </a:r>
            <a:endParaRPr lang="ru-RU" sz="1600" b="1" dirty="0"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600" b="1" i="1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Зарегистрировано:</a:t>
            </a:r>
            <a:r>
              <a:rPr lang="ru-RU" sz="1600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право собственности </a:t>
            </a:r>
            <a:r>
              <a:rPr lang="ru-RU" sz="16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Воскресенского </a:t>
            </a:r>
            <a:r>
              <a:rPr lang="ru-RU" sz="1600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муниципального района </a:t>
            </a:r>
            <a:r>
              <a:rPr lang="ru-RU" sz="16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Московской </a:t>
            </a:r>
            <a:r>
              <a:rPr lang="ru-RU" sz="1600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</a:t>
            </a:r>
          </a:p>
          <a:p>
            <a:r>
              <a:rPr lang="ru-RU" sz="1600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Segoe UI Semibold" panose="020B0702040204020203" pitchFamily="34" charset="0"/>
                <a:ea typeface="Calibri" panose="020F0502020204030204" pitchFamily="34" charset="0"/>
              </a:rPr>
              <a:t/>
            </a:r>
            <a:br>
              <a:rPr lang="ru-RU" dirty="0">
                <a:latin typeface="Segoe UI Semibold" panose="020B0702040204020203" pitchFamily="34" charset="0"/>
                <a:ea typeface="Calibri" panose="020F0502020204030204" pitchFamily="34" charset="0"/>
              </a:rPr>
            </a:br>
            <a:endParaRPr lang="ru-RU" dirty="0">
              <a:latin typeface="Segoe UI Semibold" panose="020B0702040204020203" pitchFamily="34" charset="0"/>
            </a:endParaRPr>
          </a:p>
        </p:txBody>
      </p:sp>
      <p:pic>
        <p:nvPicPr>
          <p:cNvPr id="6146" name="Picture 2" descr="IMG_366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88"/>
          <a:stretch/>
        </p:blipFill>
        <p:spPr bwMode="auto">
          <a:xfrm>
            <a:off x="9596556" y="3884979"/>
            <a:ext cx="2457448" cy="2834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9625" t="28120" r="34456" b="14039"/>
          <a:stretch/>
        </p:blipFill>
        <p:spPr>
          <a:xfrm>
            <a:off x="3040102" y="4171949"/>
            <a:ext cx="3790950" cy="2686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IMG_36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55" y="1656754"/>
            <a:ext cx="2981283" cy="2228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IMG_36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739" y="3246188"/>
            <a:ext cx="2752725" cy="205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8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Промышленные площадки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896523"/>
            <a:ext cx="11642804" cy="5916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4599" y="1601373"/>
            <a:ext cx="50975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157 </a:t>
            </a:r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га</a:t>
            </a:r>
          </a:p>
          <a:p>
            <a:endParaRPr lang="ru-RU" sz="20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Адрес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ru-RU" dirty="0"/>
              <a:t>Московская область, Воскресенский район, д. </a:t>
            </a:r>
            <a:r>
              <a:rPr lang="ru-RU" dirty="0" err="1" smtClean="0"/>
              <a:t>Чаплыгино</a:t>
            </a:r>
            <a:endParaRPr lang="ru-RU" dirty="0" smtClean="0"/>
          </a:p>
          <a:p>
            <a:r>
              <a:rPr lang="ru-RU" dirty="0" smtClean="0"/>
              <a:t> 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номер: </a:t>
            </a:r>
            <a:r>
              <a:rPr lang="ru-RU" dirty="0" smtClean="0"/>
              <a:t>50:29:0060221:1939    </a:t>
            </a: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Площадь: </a:t>
            </a:r>
            <a:r>
              <a:rPr lang="ru-RU" dirty="0" smtClean="0"/>
              <a:t>157 га  (</a:t>
            </a:r>
            <a:r>
              <a:rPr lang="ru-RU" dirty="0"/>
              <a:t>1 575 698.00 кв. </a:t>
            </a:r>
            <a:r>
              <a:rPr lang="ru-RU" dirty="0" smtClean="0"/>
              <a:t>м)</a:t>
            </a:r>
            <a:endParaRPr lang="ru-RU" dirty="0"/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15394" t="18529" r="13255" b="13626"/>
          <a:stretch/>
        </p:blipFill>
        <p:spPr bwMode="auto">
          <a:xfrm>
            <a:off x="6124574" y="1601372"/>
            <a:ext cx="5792828" cy="3599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kornitskayain\Desktop\IMG_549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4005721"/>
            <a:ext cx="3423425" cy="2557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360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Социальные объекты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896523"/>
            <a:ext cx="11642804" cy="5916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1827173" y="2148803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4598" y="1775163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Объект:  </a:t>
            </a:r>
            <a: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нежилое </a:t>
            </a:r>
            <a:r>
              <a:rPr lang="ru-RU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помещение в жилом доме, </a:t>
            </a:r>
            <a: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16,6 </a:t>
            </a:r>
            <a:r>
              <a:rPr lang="ru-RU" b="1" dirty="0" err="1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spcAft>
                <a:spcPts val="0"/>
              </a:spcAft>
            </a:pPr>
            <a:endParaRPr lang="ru-RU" b="1" i="1" dirty="0" smtClean="0"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ru-RU" b="1" i="1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b="1" i="1" dirty="0" smtClean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дрес</a:t>
            </a:r>
            <a:r>
              <a:rPr lang="ru-RU" b="1" i="1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Московская область, г. Воскресенск, </a:t>
            </a:r>
            <a: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ул</a:t>
            </a:r>
            <a:r>
              <a:rPr lang="ru-RU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Рабочая, д. 130</a:t>
            </a:r>
          </a:p>
          <a:p>
            <a:pPr lvl="0">
              <a:spcAft>
                <a:spcPts val="0"/>
              </a:spcAft>
            </a:pPr>
            <a:endParaRPr lang="ru-RU" b="1" i="1" dirty="0" smtClean="0">
              <a:solidFill>
                <a:srgbClr val="FF0000"/>
              </a:solidFill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Состояние: </a:t>
            </a:r>
            <a: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удовлетворительное</a:t>
            </a:r>
            <a:endParaRPr lang="ru-RU" b="1" dirty="0"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b="1" i="1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Зарегистрировано: </a:t>
            </a:r>
            <a:r>
              <a:rPr lang="ru-RU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собственности </a:t>
            </a:r>
            <a: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Воскресенского </a:t>
            </a:r>
            <a:r>
              <a:rPr lang="ru-RU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муниципального </a:t>
            </a:r>
            <a: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</a:t>
            </a:r>
            <a:b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Московской области</a:t>
            </a:r>
          </a:p>
          <a:p>
            <a:r>
              <a:rPr lang="ru-RU" dirty="0"/>
              <a:t> </a:t>
            </a:r>
          </a:p>
          <a:p>
            <a:r>
              <a:rPr lang="ru-RU" b="1" i="1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Арендатор: </a:t>
            </a:r>
            <a:r>
              <a:rPr lang="ru-RU" b="1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отсутствует</a:t>
            </a:r>
            <a:r>
              <a:rPr lang="ru-RU" dirty="0">
                <a:latin typeface="Segoe UI Semibold" panose="020B0702040204020203" pitchFamily="34" charset="0"/>
                <a:ea typeface="Calibri" panose="020F0502020204030204" pitchFamily="34" charset="0"/>
              </a:rPr>
              <a:t/>
            </a:r>
            <a:br>
              <a:rPr lang="ru-RU" dirty="0">
                <a:latin typeface="Segoe UI Semibold" panose="020B0702040204020203" pitchFamily="34" charset="0"/>
                <a:ea typeface="Calibri" panose="020F0502020204030204" pitchFamily="34" charset="0"/>
              </a:rPr>
            </a:br>
            <a:endParaRPr lang="ru-RU" dirty="0">
              <a:latin typeface="Segoe UI Semibold" panose="020B07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391" t="22291" r="36475" b="15652"/>
          <a:stretch/>
        </p:blipFill>
        <p:spPr>
          <a:xfrm>
            <a:off x="5292034" y="1801049"/>
            <a:ext cx="4115709" cy="2703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IMG_36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3153013"/>
            <a:ext cx="3093297" cy="363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18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Социальные объекты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896523"/>
            <a:ext cx="11642804" cy="5916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Частная собственность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4598" y="1775163"/>
            <a:ext cx="670952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«Фетр» </a:t>
            </a:r>
            <a:endParaRPr lang="ru-RU" sz="2000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Московская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область, Воскресенский район, ул. Быковского, дом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Земельный участок </a:t>
            </a:r>
          </a:p>
          <a:p>
            <a:r>
              <a:rPr lang="ru-RU" sz="2000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нежилое 2-х этажное здание под офис</a:t>
            </a:r>
          </a:p>
          <a:p>
            <a:pPr lvl="0">
              <a:spcAft>
                <a:spcPts val="0"/>
              </a:spcAft>
            </a:pPr>
            <a:endParaRPr lang="ru-RU" dirty="0" smtClean="0">
              <a:solidFill>
                <a:srgbClr val="FF0000"/>
              </a:solidFill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</a:t>
            </a:r>
            <a:r>
              <a:rPr lang="ru-RU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Московская область, </a:t>
            </a:r>
            <a:r>
              <a:rPr lang="ru-RU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Воскресенский район, </a:t>
            </a:r>
          </a:p>
          <a:p>
            <a:pPr lvl="0">
              <a:spcAft>
                <a:spcPts val="0"/>
              </a:spcAft>
            </a:pPr>
            <a:r>
              <a:rPr lang="ru-RU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ул. Быковского, дом 74</a:t>
            </a:r>
          </a:p>
          <a:p>
            <a:pPr lvl="0"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Кадастровый номер: </a:t>
            </a:r>
            <a:r>
              <a:rPr lang="ru-RU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50:29:0071604:379</a:t>
            </a:r>
          </a:p>
          <a:p>
            <a:pPr lvl="0"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Общая площадь земельного участка: </a:t>
            </a:r>
            <a:r>
              <a:rPr lang="ru-RU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450 кв. м.;</a:t>
            </a:r>
          </a:p>
          <a:p>
            <a:pPr lvl="0"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Категория земель: </a:t>
            </a:r>
            <a:r>
              <a:rPr lang="ru-RU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земли населенных пунктов;</a:t>
            </a:r>
          </a:p>
          <a:p>
            <a:pPr lvl="0"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Разрешенное использование: </a:t>
            </a:r>
            <a:r>
              <a:rPr lang="ru-RU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организации офисного центра</a:t>
            </a:r>
            <a:endParaRPr lang="ru-RU" dirty="0"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Площадь </a:t>
            </a:r>
            <a:r>
              <a:rPr lang="ru-RU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2-этажного здания: </a:t>
            </a:r>
            <a:r>
              <a:rPr lang="ru-RU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376,9 кв. м.</a:t>
            </a:r>
          </a:p>
          <a:p>
            <a:r>
              <a:rPr lang="ru-RU" dirty="0">
                <a:solidFill>
                  <a:srgbClr val="FF0000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Инженерная инфраструктура:  </a:t>
            </a:r>
            <a:r>
              <a:rPr lang="ru-RU" dirty="0" smtClean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имеется.</a:t>
            </a:r>
            <a:endParaRPr lang="ru-RU" dirty="0">
              <a:latin typeface="Segoe UI Semibold" panose="020B07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Segoe UI Semibold" panose="020B0702040204020203" pitchFamily="34" charset="0"/>
                <a:ea typeface="Calibri" panose="020F0502020204030204" pitchFamily="34" charset="0"/>
              </a:rPr>
              <a:t/>
            </a:r>
            <a:br>
              <a:rPr lang="ru-RU" dirty="0">
                <a:latin typeface="Segoe UI Semibold" panose="020B0702040204020203" pitchFamily="34" charset="0"/>
                <a:ea typeface="Calibri" panose="020F0502020204030204" pitchFamily="34" charset="0"/>
              </a:rPr>
            </a:br>
            <a:endParaRPr lang="ru-RU" dirty="0">
              <a:latin typeface="Segoe UI Semibold" panose="020B07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716" y="1601373"/>
            <a:ext cx="4614686" cy="320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2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4598" y="946652"/>
            <a:ext cx="116428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Территория завода «Красный строитель» – «Воскресенский технопарк»</a:t>
            </a:r>
          </a:p>
          <a:p>
            <a:endParaRPr lang="ru-RU" sz="20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99"/>
          <a:stretch/>
        </p:blipFill>
        <p:spPr>
          <a:xfrm>
            <a:off x="148138" y="1403157"/>
            <a:ext cx="6593178" cy="45792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t="49101" r="6183"/>
          <a:stretch/>
        </p:blipFill>
        <p:spPr>
          <a:xfrm>
            <a:off x="6266532" y="1403157"/>
            <a:ext cx="5777330" cy="474107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74598" y="164743"/>
            <a:ext cx="11642804" cy="323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Социальные объекты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4598" y="584466"/>
            <a:ext cx="11642804" cy="32389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Частная собственность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74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4598" y="946652"/>
            <a:ext cx="116428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Территория завода «Красный строитель» – «Воскресенский технопарк»</a:t>
            </a:r>
          </a:p>
          <a:p>
            <a:endParaRPr lang="ru-RU" sz="20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4598" y="164743"/>
            <a:ext cx="11642804" cy="323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Социальные объекты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4598" y="584466"/>
            <a:ext cx="11642804" cy="32389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Частная собственность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r="7833" b="50887"/>
          <a:stretch/>
        </p:blipFill>
        <p:spPr>
          <a:xfrm>
            <a:off x="274598" y="1314627"/>
            <a:ext cx="5779693" cy="37558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7" t="50174" r="7181" b="2288"/>
          <a:stretch/>
        </p:blipFill>
        <p:spPr>
          <a:xfrm>
            <a:off x="5675705" y="3060834"/>
            <a:ext cx="6388676" cy="375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1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1246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altLang="ru-RU" sz="2400" dirty="0" smtClean="0"/>
              <a:t>Приоритетные отрасли развития района для привлечения инвестиций </a:t>
            </a:r>
            <a:br>
              <a:rPr lang="ru-RU" altLang="ru-RU" sz="2400" dirty="0" smtClean="0"/>
            </a:br>
            <a:r>
              <a:rPr lang="ru-RU" altLang="ru-RU" sz="2400" dirty="0" smtClean="0"/>
              <a:t>(основная специализация бизнеса на территории района)</a:t>
            </a:r>
            <a:endParaRPr lang="ru-RU" altLang="ru-RU" sz="2400" dirty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332230" y="1621536"/>
            <a:ext cx="11536403" cy="4962144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ru-RU" alt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447675" y="1485901"/>
          <a:ext cx="11497582" cy="4813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614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63" y="1010558"/>
            <a:ext cx="1214446" cy="154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72820" y="1010557"/>
            <a:ext cx="730218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Администрация Воскресенского муниципального района </a:t>
            </a:r>
          </a:p>
          <a:p>
            <a:pPr algn="ctr"/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Московской области</a:t>
            </a:r>
          </a:p>
          <a:p>
            <a:pPr algn="ctr"/>
            <a:r>
              <a:rPr lang="ru-RU" dirty="0" smtClean="0"/>
              <a:t>Адрес: г. Воскресенск, площадь Ленина д. 3</a:t>
            </a:r>
          </a:p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  <a:hlinkClick r:id="rId3"/>
              </a:rPr>
              <a:t>http://vmr-mo.ru</a:t>
            </a:r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ru-RU" dirty="0" smtClean="0"/>
          </a:p>
          <a:p>
            <a:pPr algn="ctr"/>
            <a:r>
              <a:rPr lang="ru-RU" b="1" dirty="0" smtClean="0"/>
              <a:t>Сухарь Олег Владимирович</a:t>
            </a:r>
            <a:r>
              <a:rPr lang="ru-RU" dirty="0" smtClean="0"/>
              <a:t> – 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глава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оскресенского района</a:t>
            </a:r>
          </a:p>
          <a:p>
            <a:pPr algn="ctr"/>
            <a:r>
              <a:rPr lang="ru-RU" dirty="0" smtClean="0"/>
              <a:t>тел. 8(496)442-11-92</a:t>
            </a:r>
          </a:p>
          <a:p>
            <a:pPr algn="ctr"/>
            <a:r>
              <a:rPr lang="ru-RU" dirty="0"/>
              <a:t>е</a:t>
            </a:r>
            <a:r>
              <a:rPr lang="en-US" dirty="0" smtClean="0"/>
              <a:t>-mail</a:t>
            </a:r>
            <a:r>
              <a:rPr lang="ru-RU" dirty="0" smtClean="0"/>
              <a:t>:</a:t>
            </a:r>
            <a:r>
              <a:rPr lang="en-US" dirty="0" smtClean="0"/>
              <a:t> </a:t>
            </a:r>
            <a:r>
              <a:rPr lang="en-US" dirty="0"/>
              <a:t>glava@vmr-mo.ru </a:t>
            </a:r>
            <a:endParaRPr lang="ru-RU" dirty="0" smtClean="0"/>
          </a:p>
          <a:p>
            <a:pPr algn="ctr"/>
            <a:endParaRPr lang="en-US" dirty="0" smtClean="0"/>
          </a:p>
          <a:p>
            <a:pPr algn="ctr"/>
            <a:r>
              <a:rPr lang="ru-RU" b="1" dirty="0" smtClean="0"/>
              <a:t>Чехов Виталий Викторович </a:t>
            </a:r>
            <a:r>
              <a:rPr lang="ru-RU" dirty="0" smtClean="0"/>
              <a:t>–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уководитель администрации района</a:t>
            </a:r>
          </a:p>
          <a:p>
            <a:pPr algn="ctr"/>
            <a:r>
              <a:rPr lang="ru-RU" dirty="0" smtClean="0"/>
              <a:t>тел</a:t>
            </a:r>
            <a:r>
              <a:rPr lang="ru-RU" dirty="0"/>
              <a:t>. 8(496)442-11-92</a:t>
            </a:r>
          </a:p>
          <a:p>
            <a:pPr algn="ctr"/>
            <a:r>
              <a:rPr lang="ru-RU" dirty="0"/>
              <a:t>е</a:t>
            </a:r>
            <a:r>
              <a:rPr lang="en-US" dirty="0"/>
              <a:t>-mail</a:t>
            </a:r>
            <a:r>
              <a:rPr lang="ru-RU" dirty="0"/>
              <a:t>:</a:t>
            </a:r>
            <a:r>
              <a:rPr lang="en-US" dirty="0"/>
              <a:t> glava@vmr-mo.ru </a:t>
            </a:r>
          </a:p>
          <a:p>
            <a:pPr algn="ctr"/>
            <a:endParaRPr lang="ru-RU" dirty="0" smtClean="0"/>
          </a:p>
          <a:p>
            <a:pPr algn="ctr"/>
            <a:r>
              <a:rPr lang="ru-RU" b="1" dirty="0" err="1" smtClean="0"/>
              <a:t>Пупскова</a:t>
            </a:r>
            <a:r>
              <a:rPr lang="ru-RU" b="1" dirty="0" smtClean="0"/>
              <a:t> Наталья Алексеевна </a:t>
            </a:r>
            <a:r>
              <a:rPr lang="ru-RU" dirty="0" smtClean="0"/>
              <a:t>– </a:t>
            </a:r>
            <a:endParaRPr lang="ru-RU" dirty="0" smtClean="0"/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начальник управления развития отраслей и инвестиций</a:t>
            </a:r>
          </a:p>
          <a:p>
            <a:pPr algn="ctr"/>
            <a:r>
              <a:rPr lang="ru-RU" dirty="0" smtClean="0"/>
              <a:t>тел. </a:t>
            </a:r>
            <a:r>
              <a:rPr lang="ru-RU" dirty="0" smtClean="0"/>
              <a:t>8(496)449-52-28</a:t>
            </a:r>
            <a:endParaRPr lang="ru-RU" dirty="0" smtClean="0"/>
          </a:p>
          <a:p>
            <a:pPr algn="ctr"/>
            <a:r>
              <a:rPr lang="en-US" dirty="0" smtClean="0"/>
              <a:t>e-mail</a:t>
            </a:r>
            <a:r>
              <a:rPr lang="ru-RU" dirty="0" smtClean="0"/>
              <a:t>:</a:t>
            </a:r>
            <a:r>
              <a:rPr lang="en-US" smtClean="0"/>
              <a:t> </a:t>
            </a:r>
            <a:r>
              <a:rPr lang="en-US" smtClean="0"/>
              <a:t>vosinvest@mail.ru</a:t>
            </a:r>
            <a:endParaRPr lang="ru-RU" dirty="0" smtClean="0"/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Полезная информация для инвесторов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08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Промышленные площадки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896523"/>
            <a:ext cx="11642804" cy="5916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4598" y="1868073"/>
            <a:ext cx="1164280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157 </a:t>
            </a:r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га, д. </a:t>
            </a:r>
            <a:r>
              <a:rPr lang="ru-RU" sz="20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Чаплыгино</a:t>
            </a:r>
            <a:endParaRPr lang="ru-RU" sz="20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ru-RU" sz="20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Категория земель:  </a:t>
            </a:r>
            <a:r>
              <a:rPr lang="ru-RU" dirty="0"/>
              <a:t>земли промышленности;</a:t>
            </a:r>
          </a:p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Разрешенное использование:  </a:t>
            </a:r>
            <a:r>
              <a:rPr lang="ru-RU" dirty="0"/>
              <a:t>для размещения объектов промышленности;</a:t>
            </a:r>
          </a:p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Инженерная инфраструктура: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 ●</a:t>
            </a:r>
            <a:r>
              <a:rPr lang="ru-RU" dirty="0" smtClean="0"/>
              <a:t>Подъездные пути: ЕСТЬ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                    ●</a:t>
            </a:r>
            <a:r>
              <a:rPr lang="ru-RU" dirty="0" smtClean="0"/>
              <a:t> Теплоснабжение: НЕТ</a:t>
            </a:r>
            <a:endParaRPr lang="ru-RU" dirty="0"/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                    ● </a:t>
            </a:r>
            <a:r>
              <a:rPr lang="ru-RU" dirty="0"/>
              <a:t>В</a:t>
            </a:r>
            <a:r>
              <a:rPr lang="ru-RU" dirty="0" smtClean="0"/>
              <a:t>одоснабжение</a:t>
            </a:r>
            <a:r>
              <a:rPr lang="ru-RU" dirty="0"/>
              <a:t>: </a:t>
            </a:r>
            <a:r>
              <a:rPr lang="ru-RU" dirty="0" err="1" smtClean="0"/>
              <a:t>артскважина</a:t>
            </a:r>
            <a:endParaRPr lang="ru-RU" dirty="0"/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                    ● </a:t>
            </a:r>
            <a:r>
              <a:rPr lang="ru-RU" dirty="0"/>
              <a:t>В</a:t>
            </a:r>
            <a:r>
              <a:rPr lang="ru-RU" dirty="0" smtClean="0"/>
              <a:t>одоотведение</a:t>
            </a:r>
            <a:r>
              <a:rPr lang="ru-RU" dirty="0"/>
              <a:t>: </a:t>
            </a:r>
            <a:r>
              <a:rPr lang="ru-RU" dirty="0" smtClean="0"/>
              <a:t>НЕТ</a:t>
            </a:r>
            <a:endParaRPr lang="ru-RU" dirty="0"/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                    ● </a:t>
            </a:r>
            <a:r>
              <a:rPr lang="ru-RU" dirty="0"/>
              <a:t>Э</a:t>
            </a:r>
            <a:r>
              <a:rPr lang="ru-RU" dirty="0" smtClean="0"/>
              <a:t>лектроснабжение</a:t>
            </a:r>
            <a:r>
              <a:rPr lang="ru-RU" dirty="0"/>
              <a:t>: </a:t>
            </a:r>
            <a:r>
              <a:rPr lang="ru-RU" dirty="0" smtClean="0"/>
              <a:t>НЕТ</a:t>
            </a:r>
          </a:p>
          <a:p>
            <a:r>
              <a:rPr lang="ru-RU" dirty="0" smtClean="0"/>
              <a:t>                                                     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●</a:t>
            </a:r>
            <a:r>
              <a:rPr lang="ru-RU" dirty="0" smtClean="0"/>
              <a:t> Газоснабжение</a:t>
            </a:r>
            <a:r>
              <a:rPr lang="ru-RU" dirty="0"/>
              <a:t>: </a:t>
            </a:r>
            <a:r>
              <a:rPr lang="ru-RU" dirty="0" smtClean="0"/>
              <a:t>в непосредственной близости (0,6 </a:t>
            </a:r>
            <a:r>
              <a:rPr lang="ru-RU" dirty="0"/>
              <a:t>МПа </a:t>
            </a:r>
            <a:r>
              <a:rPr lang="ru-RU" dirty="0" err="1" smtClean="0"/>
              <a:t>Ду</a:t>
            </a:r>
            <a:r>
              <a:rPr lang="ru-RU" dirty="0" smtClean="0"/>
              <a:t>=225)</a:t>
            </a:r>
          </a:p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Форма использования: </a:t>
            </a:r>
            <a:r>
              <a:rPr lang="ru-RU" dirty="0"/>
              <a:t>аренда, выкуп.</a:t>
            </a:r>
          </a:p>
        </p:txBody>
      </p:sp>
    </p:spTree>
    <p:extLst>
      <p:ext uri="{BB962C8B-B14F-4D97-AF65-F5344CB8AC3E}">
        <p14:creationId xmlns:p14="http://schemas.microsoft.com/office/powerpoint/2010/main" val="355812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Промышленные площадки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896523"/>
            <a:ext cx="11642804" cy="5916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6049" y="1785492"/>
            <a:ext cx="509750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40 га</a:t>
            </a:r>
          </a:p>
          <a:p>
            <a:endParaRPr lang="ru-RU" sz="20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Адрес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ru-RU" dirty="0"/>
              <a:t>Московская область, Воскресенский район</a:t>
            </a:r>
            <a:r>
              <a:rPr lang="ru-RU" dirty="0" smtClean="0"/>
              <a:t>, 82 км трассы М5 «Урал» левая сторона</a:t>
            </a:r>
          </a:p>
          <a:p>
            <a:r>
              <a:rPr lang="ru-RU" dirty="0" smtClean="0"/>
              <a:t> 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номер: </a:t>
            </a:r>
            <a:r>
              <a:rPr lang="ru-RU" dirty="0" smtClean="0"/>
              <a:t>50:29:0000000:48938    </a:t>
            </a: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Площадь: </a:t>
            </a:r>
            <a:r>
              <a:rPr lang="ru-RU" dirty="0" smtClean="0"/>
              <a:t>40 га  (400 000,00 кв</a:t>
            </a:r>
            <a:r>
              <a:rPr lang="ru-RU" dirty="0"/>
              <a:t>. </a:t>
            </a:r>
            <a:r>
              <a:rPr lang="ru-RU" dirty="0" smtClean="0"/>
              <a:t>м)</a:t>
            </a: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Категория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земель: </a:t>
            </a:r>
            <a:r>
              <a:rPr lang="ru-RU" dirty="0"/>
              <a:t>земли </a:t>
            </a:r>
            <a:r>
              <a:rPr lang="ru-RU" dirty="0" smtClean="0"/>
              <a:t>промышленности;</a:t>
            </a: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4937" t="16980" r="16681" b="12373"/>
          <a:stretch/>
        </p:blipFill>
        <p:spPr>
          <a:xfrm>
            <a:off x="5810250" y="1785492"/>
            <a:ext cx="5915525" cy="3958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533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Промышленные площадки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896523"/>
            <a:ext cx="11642804" cy="5916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6049" y="1785492"/>
            <a:ext cx="509750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участок </a:t>
            </a:r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2,2 га</a:t>
            </a:r>
          </a:p>
          <a:p>
            <a:endParaRPr lang="ru-RU" sz="20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Адрес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ru-RU" dirty="0"/>
              <a:t>Московская область, Воскресенский район, п. Хорлово, </a:t>
            </a:r>
            <a:r>
              <a:rPr lang="ru-RU" dirty="0" err="1"/>
              <a:t>Промплощадка</a:t>
            </a:r>
            <a:r>
              <a:rPr lang="ru-RU" dirty="0"/>
              <a:t> западная, участок 15</a:t>
            </a:r>
          </a:p>
          <a:p>
            <a:r>
              <a:rPr lang="ru-RU" dirty="0" smtClean="0"/>
              <a:t> 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номер: </a:t>
            </a:r>
            <a:r>
              <a:rPr lang="ru-RU" dirty="0"/>
              <a:t>550:29:0071608:82   </a:t>
            </a:r>
            <a:endParaRPr lang="ru-RU" dirty="0" smtClean="0"/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Площадь: </a:t>
            </a:r>
            <a:r>
              <a:rPr lang="ru-RU" dirty="0"/>
              <a:t>2,2 </a:t>
            </a:r>
            <a:r>
              <a:rPr lang="ru-RU" dirty="0" smtClean="0"/>
              <a:t>га  (</a:t>
            </a:r>
            <a:r>
              <a:rPr lang="ru-RU" dirty="0"/>
              <a:t>22 000.00 </a:t>
            </a:r>
            <a:r>
              <a:rPr lang="ru-RU" dirty="0" smtClean="0"/>
              <a:t>кв</a:t>
            </a:r>
            <a:r>
              <a:rPr lang="ru-RU" dirty="0"/>
              <a:t>. </a:t>
            </a:r>
            <a:r>
              <a:rPr lang="ru-RU" dirty="0" smtClean="0"/>
              <a:t>м)</a:t>
            </a: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Категория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земель: </a:t>
            </a:r>
            <a:r>
              <a:rPr lang="ru-RU" dirty="0"/>
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124" t="19117" r="17292" b="24386"/>
          <a:stretch/>
        </p:blipFill>
        <p:spPr>
          <a:xfrm>
            <a:off x="5991224" y="2286000"/>
            <a:ext cx="4962526" cy="2943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464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598" y="191673"/>
            <a:ext cx="11642804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Промышленные площадки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598" y="896523"/>
            <a:ext cx="11642804" cy="5916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собственность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5"/>
          <p:cNvSpPr txBox="1">
            <a:spLocks/>
          </p:cNvSpPr>
          <p:nvPr/>
        </p:nvSpPr>
        <p:spPr>
          <a:xfrm>
            <a:off x="2261053" y="2215478"/>
            <a:ext cx="5059402" cy="4642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6999" y="1551306"/>
            <a:ext cx="509750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Земельный </a:t>
            </a:r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участок вблизи </a:t>
            </a:r>
            <a:b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</a:t>
            </a:r>
            <a:r>
              <a:rPr lang="ru-RU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 </a:t>
            </a:r>
            <a:r>
              <a:rPr lang="ru-RU" sz="200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Новлянское</a:t>
            </a:r>
            <a:r>
              <a:rPr lang="ru-RU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ru-RU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справа от участка </a:t>
            </a:r>
            <a:r>
              <a:rPr lang="ru-RU" sz="2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50:29:0060220:33</a:t>
            </a:r>
          </a:p>
          <a:p>
            <a:endParaRPr lang="ru-RU" sz="20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Адрес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ru-RU" dirty="0"/>
              <a:t>Московская область, Воскресенский район, </a:t>
            </a:r>
            <a:r>
              <a:rPr lang="ru-RU" dirty="0" smtClean="0"/>
              <a:t>вблизи с. </a:t>
            </a:r>
            <a:r>
              <a:rPr lang="ru-RU" dirty="0" err="1" smtClean="0"/>
              <a:t>Новлянское</a:t>
            </a:r>
            <a:r>
              <a:rPr lang="ru-RU" dirty="0" smtClean="0"/>
              <a:t>, ул. Сельская </a:t>
            </a:r>
            <a:endParaRPr lang="ru-RU" dirty="0"/>
          </a:p>
          <a:p>
            <a:r>
              <a:rPr lang="ru-RU" dirty="0" smtClean="0"/>
              <a:t> </a:t>
            </a:r>
          </a:p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Кадастровый квартал: </a:t>
            </a:r>
            <a:r>
              <a:rPr lang="ru-RU" dirty="0" smtClean="0"/>
              <a:t>50:29:0060220  </a:t>
            </a: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Площадь: </a:t>
            </a:r>
            <a:r>
              <a:rPr lang="ru-RU" dirty="0"/>
              <a:t>17 га</a:t>
            </a: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Категория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земель: </a:t>
            </a:r>
            <a:r>
              <a:rPr lang="ru-RU" dirty="0"/>
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1400" dirty="0">
              <a:latin typeface="Segoe UI Semibold" panose="020B07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3484" t="27960" r="24670" b="9052"/>
          <a:stretch/>
        </p:blipFill>
        <p:spPr>
          <a:xfrm>
            <a:off x="5743575" y="2286000"/>
            <a:ext cx="5505450" cy="376237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8055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6836</TotalTime>
  <Words>2593</Words>
  <Application>Microsoft Office PowerPoint</Application>
  <PresentationFormat>Широкоэкранный</PresentationFormat>
  <Paragraphs>712</Paragraphs>
  <Slides>55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3" baseType="lpstr">
      <vt:lpstr>Arial</vt:lpstr>
      <vt:lpstr>Arial Black</vt:lpstr>
      <vt:lpstr>Calibri</vt:lpstr>
      <vt:lpstr>Segoe UI Semibold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Antranik Nersesyan</dc:creator>
  <cp:lastModifiedBy>Фокина Виктория Николаевна</cp:lastModifiedBy>
  <cp:revision>256</cp:revision>
  <cp:lastPrinted>2017-02-06T06:07:58Z</cp:lastPrinted>
  <dcterms:created xsi:type="dcterms:W3CDTF">2015-10-29T13:36:46Z</dcterms:created>
  <dcterms:modified xsi:type="dcterms:W3CDTF">2018-10-12T08:27:41Z</dcterms:modified>
</cp:coreProperties>
</file>