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9675" cy="10691813"/>
  <p:notesSz cx="7559675" cy="1069181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81">
          <p15:clr>
            <a:srgbClr val="A4A3A4"/>
          </p15:clr>
        </p15:guide>
        <p15:guide id="2" orient="horz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880" y="72"/>
      </p:cViewPr>
      <p:guideLst>
        <p:guide pos="2381"/>
        <p:guide orient="horz"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566976" y="1749794"/>
            <a:ext cx="6425724" cy="3722335"/>
          </a:xfrm>
        </p:spPr>
        <p:txBody>
          <a:bodyPr anchor="b"/>
          <a:lstStyle>
            <a:lvl1pPr algn="ctr">
              <a:defRPr sz="49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2000"/>
            </a:lvl1pPr>
            <a:lvl2pPr marL="377967" indent="0" algn="ctr">
              <a:buNone/>
              <a:defRPr sz="1650"/>
            </a:lvl2pPr>
            <a:lvl3pPr marL="755934" indent="0" algn="ctr">
              <a:buNone/>
              <a:defRPr sz="1500"/>
            </a:lvl3pPr>
            <a:lvl4pPr marL="1133902" indent="0" algn="ctr">
              <a:buNone/>
              <a:defRPr sz="1300"/>
            </a:lvl4pPr>
            <a:lvl5pPr marL="1511869" indent="0" algn="ctr">
              <a:buNone/>
              <a:defRPr sz="1300"/>
            </a:lvl5pPr>
            <a:lvl6pPr marL="1889836" indent="0" algn="ctr">
              <a:buNone/>
              <a:defRPr sz="1300"/>
            </a:lvl6pPr>
            <a:lvl7pPr marL="2267803" indent="0" algn="ctr">
              <a:buNone/>
              <a:defRPr sz="1300"/>
            </a:lvl7pPr>
            <a:lvl8pPr marL="2645771" indent="0" algn="ctr">
              <a:buNone/>
              <a:defRPr sz="1300"/>
            </a:lvl8pPr>
            <a:lvl9pPr marL="3023738" indent="0" algn="ctr">
              <a:buNone/>
              <a:defRPr sz="13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5409893" y="569240"/>
            <a:ext cx="1630055" cy="906081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519728" y="569240"/>
            <a:ext cx="4795669" cy="906081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15791" y="2665532"/>
            <a:ext cx="6520220" cy="4447496"/>
          </a:xfrm>
        </p:spPr>
        <p:txBody>
          <a:bodyPr anchor="b"/>
          <a:lstStyle>
            <a:lvl1pPr>
              <a:defRPr sz="49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77967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519728" y="2846200"/>
            <a:ext cx="3212862" cy="678385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3827085" y="2846200"/>
            <a:ext cx="3212862" cy="6783857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569242"/>
            <a:ext cx="6520220" cy="206659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7967" indent="0">
              <a:buNone/>
              <a:defRPr sz="1650" b="1"/>
            </a:lvl2pPr>
            <a:lvl3pPr marL="755934" indent="0">
              <a:buNone/>
              <a:defRPr sz="1500" b="1"/>
            </a:lvl3pPr>
            <a:lvl4pPr marL="1133902" indent="0">
              <a:buNone/>
              <a:defRPr sz="1300" b="1"/>
            </a:lvl4pPr>
            <a:lvl5pPr marL="1511869" indent="0">
              <a:buNone/>
              <a:defRPr sz="1300" b="1"/>
            </a:lvl5pPr>
            <a:lvl6pPr marL="1889836" indent="0">
              <a:buNone/>
              <a:defRPr sz="1300" b="1"/>
            </a:lvl6pPr>
            <a:lvl7pPr marL="2267803" indent="0">
              <a:buNone/>
              <a:defRPr sz="1300" b="1"/>
            </a:lvl7pPr>
            <a:lvl8pPr marL="2645771" indent="0">
              <a:buNone/>
              <a:defRPr sz="1300" b="1"/>
            </a:lvl8pPr>
            <a:lvl9pPr marL="3023738" indent="0">
              <a:buNone/>
              <a:defRPr sz="13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20713" y="3905482"/>
            <a:ext cx="3198096" cy="574437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7967" indent="0">
              <a:buNone/>
              <a:defRPr sz="1650" b="1"/>
            </a:lvl2pPr>
            <a:lvl3pPr marL="755934" indent="0">
              <a:buNone/>
              <a:defRPr sz="1500" b="1"/>
            </a:lvl3pPr>
            <a:lvl4pPr marL="1133902" indent="0">
              <a:buNone/>
              <a:defRPr sz="1300" b="1"/>
            </a:lvl4pPr>
            <a:lvl5pPr marL="1511869" indent="0">
              <a:buNone/>
              <a:defRPr sz="1300" b="1"/>
            </a:lvl5pPr>
            <a:lvl6pPr marL="1889836" indent="0">
              <a:buNone/>
              <a:defRPr sz="1300" b="1"/>
            </a:lvl6pPr>
            <a:lvl7pPr marL="2267803" indent="0">
              <a:buNone/>
              <a:defRPr sz="1300" b="1"/>
            </a:lvl7pPr>
            <a:lvl8pPr marL="2645771" indent="0">
              <a:buNone/>
              <a:defRPr sz="1300" b="1"/>
            </a:lvl8pPr>
            <a:lvl9pPr marL="3023738" indent="0">
              <a:buNone/>
              <a:defRPr sz="13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3827086" y="3905482"/>
            <a:ext cx="3213847" cy="574437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712788"/>
            <a:ext cx="2438192" cy="2494756"/>
          </a:xfrm>
        </p:spPr>
        <p:txBody>
          <a:bodyPr anchor="b"/>
          <a:lstStyle>
            <a:lvl1pPr>
              <a:defRPr sz="26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213847" y="1539425"/>
            <a:ext cx="3827085" cy="7598117"/>
          </a:xfrm>
        </p:spPr>
        <p:txBody>
          <a:bodyPr/>
          <a:lstStyle>
            <a:lvl1pPr>
              <a:defRPr sz="2650"/>
            </a:lvl1pPr>
            <a:lvl2pPr>
              <a:defRPr sz="2300"/>
            </a:lvl2pPr>
            <a:lvl3pPr>
              <a:defRPr sz="200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00"/>
            </a:lvl1pPr>
            <a:lvl2pPr marL="377967" indent="0">
              <a:buNone/>
              <a:defRPr sz="1150"/>
            </a:lvl2pPr>
            <a:lvl3pPr marL="755934" indent="0">
              <a:buNone/>
              <a:defRPr sz="1000"/>
            </a:lvl3pPr>
            <a:lvl4pPr marL="1133902" indent="0">
              <a:buNone/>
              <a:defRPr sz="850"/>
            </a:lvl4pPr>
            <a:lvl5pPr marL="1511869" indent="0">
              <a:buNone/>
              <a:defRPr sz="850"/>
            </a:lvl5pPr>
            <a:lvl6pPr marL="1889836" indent="0">
              <a:buNone/>
              <a:defRPr sz="850"/>
            </a:lvl6pPr>
            <a:lvl7pPr marL="2267803" indent="0">
              <a:buNone/>
              <a:defRPr sz="850"/>
            </a:lvl7pPr>
            <a:lvl8pPr marL="2645771" indent="0">
              <a:buNone/>
              <a:defRPr sz="850"/>
            </a:lvl8pPr>
            <a:lvl9pPr marL="3023738" indent="0">
              <a:buNone/>
              <a:defRPr sz="8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0712" y="712788"/>
            <a:ext cx="2438192" cy="2494756"/>
          </a:xfrm>
        </p:spPr>
        <p:txBody>
          <a:bodyPr anchor="b"/>
          <a:lstStyle>
            <a:lvl1pPr>
              <a:defRPr sz="265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50"/>
            </a:lvl1pPr>
            <a:lvl2pPr marL="377967" indent="0">
              <a:buNone/>
              <a:defRPr sz="2300"/>
            </a:lvl2pPr>
            <a:lvl3pPr marL="755934" indent="0">
              <a:buNone/>
              <a:defRPr sz="2000"/>
            </a:lvl3pPr>
            <a:lvl4pPr marL="1133902" indent="0">
              <a:buNone/>
              <a:defRPr sz="1650"/>
            </a:lvl4pPr>
            <a:lvl5pPr marL="1511869" indent="0">
              <a:buNone/>
              <a:defRPr sz="1650"/>
            </a:lvl5pPr>
            <a:lvl6pPr marL="1889836" indent="0">
              <a:buNone/>
              <a:defRPr sz="1650"/>
            </a:lvl6pPr>
            <a:lvl7pPr marL="2267803" indent="0">
              <a:buNone/>
              <a:defRPr sz="1650"/>
            </a:lvl7pPr>
            <a:lvl8pPr marL="2645771" indent="0">
              <a:buNone/>
              <a:defRPr sz="1650"/>
            </a:lvl8pPr>
            <a:lvl9pPr marL="3023738" indent="0">
              <a:buNone/>
              <a:defRPr sz="165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00"/>
            </a:lvl1pPr>
            <a:lvl2pPr marL="377967" indent="0">
              <a:buNone/>
              <a:defRPr sz="1150"/>
            </a:lvl2pPr>
            <a:lvl3pPr marL="755934" indent="0">
              <a:buNone/>
              <a:defRPr sz="1000"/>
            </a:lvl3pPr>
            <a:lvl4pPr marL="1133902" indent="0">
              <a:buNone/>
              <a:defRPr sz="850"/>
            </a:lvl4pPr>
            <a:lvl5pPr marL="1511869" indent="0">
              <a:buNone/>
              <a:defRPr sz="850"/>
            </a:lvl5pPr>
            <a:lvl6pPr marL="1889836" indent="0">
              <a:buNone/>
              <a:defRPr sz="850"/>
            </a:lvl6pPr>
            <a:lvl7pPr marL="2267803" indent="0">
              <a:buNone/>
              <a:defRPr sz="850"/>
            </a:lvl7pPr>
            <a:lvl8pPr marL="2645771" indent="0">
              <a:buNone/>
              <a:defRPr sz="850"/>
            </a:lvl8pPr>
            <a:lvl9pPr marL="3023738" indent="0">
              <a:buNone/>
              <a:defRPr sz="8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403860-475C-4539-BE65-2524F8905837}" type="datetimeFigureOut">
              <a:rPr lang="ru-RU"/>
              <a:t>16.06.2026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2504143" y="9909729"/>
            <a:ext cx="255138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85F1D98-4100-4811-B48B-BE249DA822D1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5934">
        <a:lnSpc>
          <a:spcPct val="90000"/>
        </a:lnSpc>
        <a:spcBef>
          <a:spcPts val="0"/>
        </a:spcBef>
        <a:buNone/>
        <a:defRPr sz="36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>
        <a:lnSpc>
          <a:spcPct val="90000"/>
        </a:lnSpc>
        <a:spcBef>
          <a:spcPts val="827"/>
        </a:spcBef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>
        <a:lnSpc>
          <a:spcPct val="90000"/>
        </a:lnSpc>
        <a:spcBef>
          <a:spcPts val="413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65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>
        <a:lnSpc>
          <a:spcPct val="90000"/>
        </a:lnSpc>
        <a:spcBef>
          <a:spcPts val="413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>
        <a:defRPr sz="15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-30278" y="-77054"/>
            <a:ext cx="7558636" cy="106918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512824" y="682869"/>
            <a:ext cx="2332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Уважаемые жители!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96781" y="926210"/>
            <a:ext cx="6665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Для вашего удобства на территории работает мобильный офис МосОблЕИРЦ. В офисе можно</a:t>
            </a:r>
            <a:r>
              <a:rPr lang="en-US" sz="16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</a:t>
            </a:r>
            <a:endParaRPr lang="ru-RU" sz="1600" dirty="0">
              <a:solidFill>
                <a:srgbClr val="00478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12823" y="1422434"/>
            <a:ext cx="6766222" cy="2834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передать показания приборов учёта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проконсультироваться со специалистом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получить копию финансово-лицевого счёта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получить справку о задолженности либо 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её отсутствии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получить дубликат платёжного документа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изменить владельца лицевого счета</a:t>
            </a:r>
            <a:endParaRPr dirty="0">
              <a:highlight>
                <a:srgbClr val="FFFFFF"/>
              </a:highligh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заключить договор энергоснабжения</a:t>
            </a:r>
            <a:endParaRPr dirty="0">
              <a:highlight>
                <a:srgbClr val="FFFFFF"/>
              </a:highligh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получить помощь в регистрации личного кабинета </a:t>
            </a:r>
            <a:endParaRPr dirty="0">
              <a:highlight>
                <a:srgbClr val="FFFFFF"/>
              </a:highligh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highlight>
                  <a:srgbClr val="FFFFFF"/>
                </a:highligh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заказать услугу по поверке/замене приборов учета расхода воды</a:t>
            </a:r>
            <a:endParaRPr dirty="0">
              <a:highlight>
                <a:srgbClr val="FFFFFF"/>
              </a:highligh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ru-RU" sz="15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произвести безналичную оплату жилищно-коммунальных услуг</a:t>
            </a:r>
            <a:endParaRPr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endParaRPr lang="ru-RU" sz="1500" b="1" dirty="0">
              <a:solidFill>
                <a:srgbClr val="004781"/>
              </a:solidFill>
              <a:latin typeface="PT Sans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746170" y="1351422"/>
            <a:ext cx="2532517" cy="1723592"/>
          </a:xfrm>
          <a:prstGeom prst="rect">
            <a:avLst/>
          </a:prstGeom>
        </p:spPr>
      </p:pic>
      <p:sp>
        <p:nvSpPr>
          <p:cNvPr id="16" name="Овал 15"/>
          <p:cNvSpPr/>
          <p:nvPr/>
        </p:nvSpPr>
        <p:spPr bwMode="auto">
          <a:xfrm>
            <a:off x="319561" y="1774892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17" name="Овал 16"/>
          <p:cNvSpPr/>
          <p:nvPr/>
        </p:nvSpPr>
        <p:spPr bwMode="auto">
          <a:xfrm>
            <a:off x="319560" y="2215540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18" name="Овал 17"/>
          <p:cNvSpPr/>
          <p:nvPr/>
        </p:nvSpPr>
        <p:spPr bwMode="auto">
          <a:xfrm>
            <a:off x="319560" y="1986921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8" name="TextBox 7"/>
          <p:cNvSpPr txBox="1"/>
          <p:nvPr/>
        </p:nvSpPr>
        <p:spPr bwMode="auto">
          <a:xfrm>
            <a:off x="305465" y="4321719"/>
            <a:ext cx="6996619" cy="295170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spAutoFit/>
          </a:bodyPr>
          <a:lstStyle/>
          <a:p>
            <a:pPr>
              <a:defRPr/>
            </a:pPr>
            <a:r>
              <a:rPr lang="ru-RU" sz="14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4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июне 2026 </a:t>
            </a:r>
            <a:r>
              <a:rPr lang="ru-RU" sz="14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на территории</a:t>
            </a:r>
            <a:r>
              <a:rPr lang="ru-RU" sz="1400" i="0" u="none" strike="noStrike" cap="none" spc="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4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городского округа Воскресенск мобильный офис работает по адресу: </a:t>
            </a:r>
          </a:p>
          <a:p>
            <a:pPr>
              <a:defRPr/>
            </a:pPr>
            <a:endParaRPr lang="ru-RU" sz="1400" dirty="0">
              <a:solidFill>
                <a:srgbClr val="00478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endParaRPr sz="1400" dirty="0">
              <a:solidFill>
                <a:srgbClr val="00478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defRPr/>
            </a:pPr>
            <a:r>
              <a:rPr lang="en-US" sz="14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пос. Фосфоритный, ул. Зайцева</a:t>
            </a:r>
            <a:r>
              <a:rPr lang="ru-RU" sz="14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en-US" sz="14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д. </a:t>
            </a:r>
            <a:r>
              <a:rPr lang="ru-RU" sz="14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22</a:t>
            </a:r>
            <a:r>
              <a:rPr lang="en-US" sz="1400" b="1" i="0" u="none" strike="noStrike" cap="none" spc="0" dirty="0">
                <a:solidFill>
                  <a:schemeClr val="accent5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</a:t>
            </a:r>
            <a:endParaRPr sz="1400" b="1" dirty="0">
              <a:solidFill>
                <a:schemeClr val="accent5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lnSpc>
                <a:spcPct val="114999"/>
              </a:lnSpc>
              <a:spcAft>
                <a:spcPts val="997"/>
              </a:spcAft>
              <a:defRPr/>
            </a:pPr>
            <a:r>
              <a:rPr lang="ru-RU" sz="1400" b="0" i="0" u="none" strike="noStrike" cap="none" spc="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График работы</a:t>
            </a:r>
            <a:r>
              <a:rPr lang="ru-RU" sz="1400" b="1" i="0" u="none" strike="noStrike" cap="none" spc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: 2</a:t>
            </a:r>
            <a:r>
              <a:rPr lang="ru-RU" sz="1400" b="1" i="0" u="none" strike="noStrike" cap="none" spc="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</a:t>
            </a:r>
            <a:r>
              <a:rPr lang="ru-RU" sz="1400" b="1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400" b="1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июня</a:t>
            </a:r>
            <a:r>
              <a:rPr lang="ru-RU" sz="1400" b="1" i="0" u="none" strike="noStrike" cap="none" spc="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400" b="1" i="0" u="none" strike="noStrike" cap="none" spc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10.30 до 15.30.</a:t>
            </a:r>
            <a:endParaRPr lang="ru-RU" sz="1400" b="1" i="0" u="none" strike="noStrike" cap="none" spc="0" dirty="0">
              <a:solidFill>
                <a:srgbClr val="00478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lnSpc>
                <a:spcPct val="114999"/>
              </a:lnSpc>
              <a:spcAft>
                <a:spcPts val="997"/>
              </a:spcAft>
              <a:defRPr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* Возможны изменения по времени прибытие </a:t>
            </a:r>
          </a:p>
          <a:p>
            <a:pPr>
              <a:lnSpc>
                <a:spcPct val="114999"/>
              </a:lnSpc>
              <a:spcAft>
                <a:spcPts val="998"/>
              </a:spcAft>
              <a:defRPr/>
            </a:pPr>
            <a:endParaRPr sz="1400" b="1" i="0" u="none" strike="noStrike" cap="none" spc="0" dirty="0">
              <a:solidFill>
                <a:srgbClr val="004781"/>
              </a:solidFill>
              <a:latin typeface="Times New Roman"/>
              <a:cs typeface="Times New Roman"/>
            </a:endParaRPr>
          </a:p>
          <a:p>
            <a:pPr>
              <a:lnSpc>
                <a:spcPct val="114999"/>
              </a:lnSpc>
              <a:spcAft>
                <a:spcPts val="999"/>
              </a:spcAft>
              <a:defRPr/>
            </a:pPr>
            <a:endParaRPr lang="ru-RU" sz="1200" b="1" i="0" u="none" strike="noStrike" cap="none" spc="0" dirty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1200" b="1" dirty="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defRPr/>
            </a:pPr>
            <a:endParaRPr lang="ru-RU" sz="1500" dirty="0">
              <a:solidFill>
                <a:srgbClr val="004781"/>
              </a:solidFill>
              <a:latin typeface="PT San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19560" y="6125988"/>
            <a:ext cx="6847753" cy="91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999"/>
              </a:lnSpc>
              <a:spcAft>
                <a:spcPts val="1000"/>
              </a:spcAft>
              <a:defRPr/>
            </a:pPr>
            <a:r>
              <a:rPr lang="ru-RU" sz="10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Проконсультироваться по вопросам начислений за жилищно-коммунальные услуги можно по телефону контактного центра МосОблЕИРЦ 8 499 444-01-00 ежедневно с 8.00 до 22.00. </a:t>
            </a:r>
            <a:endParaRPr sz="1000" dirty="0">
              <a:solidFill>
                <a:srgbClr val="00478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>
              <a:lnSpc>
                <a:spcPct val="114999"/>
              </a:lnSpc>
              <a:spcAft>
                <a:spcPts val="1000"/>
              </a:spcAft>
              <a:defRPr/>
            </a:pPr>
            <a:r>
              <a:rPr lang="ru-RU" sz="10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Оплатить коммунальные счета можно в личном кабинете «МосОблЕИРЦ Онлайн» или через кнопку моментальной оплаты на главной странице сайта расчетного центра. </a:t>
            </a:r>
            <a:endParaRPr sz="1000" dirty="0">
              <a:solidFill>
                <a:srgbClr val="004781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319560" y="7087604"/>
            <a:ext cx="2074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1000" dirty="0">
                <a:solidFill>
                  <a:srgbClr val="00478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уважением, Ваш МосОблЕИРЦ</a:t>
            </a:r>
            <a:r>
              <a:rPr lang="ru-RU" sz="1000" dirty="0">
                <a:solidFill>
                  <a:srgbClr val="004781"/>
                </a:solidFill>
                <a:latin typeface="PT Sans"/>
                <a:ea typeface="Calibri"/>
                <a:cs typeface="Calibri"/>
              </a:rPr>
              <a:t>.</a:t>
            </a:r>
            <a:endParaRPr lang="ru-RU" sz="1000" dirty="0">
              <a:solidFill>
                <a:srgbClr val="004781"/>
              </a:solidFill>
              <a:latin typeface="PT Sans"/>
              <a:ea typeface="Calibri"/>
            </a:endParaRPr>
          </a:p>
          <a:p>
            <a:pPr>
              <a:defRPr/>
            </a:pPr>
            <a:endParaRPr lang="ru-RU" sz="1000" dirty="0">
              <a:solidFill>
                <a:srgbClr val="004781"/>
              </a:solidFill>
              <a:latin typeface="PT Sans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319560" y="2679632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0" name="Овал 19"/>
          <p:cNvSpPr/>
          <p:nvPr/>
        </p:nvSpPr>
        <p:spPr bwMode="auto">
          <a:xfrm>
            <a:off x="319561" y="2883051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2" name="Овал 21"/>
          <p:cNvSpPr/>
          <p:nvPr/>
        </p:nvSpPr>
        <p:spPr bwMode="auto">
          <a:xfrm>
            <a:off x="319561" y="1541813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3" name="Овал 22"/>
          <p:cNvSpPr/>
          <p:nvPr/>
        </p:nvSpPr>
        <p:spPr bwMode="auto">
          <a:xfrm>
            <a:off x="319560" y="3125869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4" name="Овал 23"/>
          <p:cNvSpPr/>
          <p:nvPr/>
        </p:nvSpPr>
        <p:spPr bwMode="auto">
          <a:xfrm>
            <a:off x="319560" y="3361198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5" name="Овал 24"/>
          <p:cNvSpPr/>
          <p:nvPr/>
        </p:nvSpPr>
        <p:spPr bwMode="auto">
          <a:xfrm>
            <a:off x="319560" y="3578569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  <p:sp>
        <p:nvSpPr>
          <p:cNvPr id="26" name="Овал 25"/>
          <p:cNvSpPr/>
          <p:nvPr/>
        </p:nvSpPr>
        <p:spPr bwMode="auto">
          <a:xfrm>
            <a:off x="319560" y="3813433"/>
            <a:ext cx="104775" cy="1047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/>
              <a:t> 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172</Words>
  <Application>Microsoft Office PowerPoint</Application>
  <DocSecurity>0</DocSecurity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Liberation Serif</vt:lpstr>
      <vt:lpstr>PT Sans</vt:lpstr>
      <vt:lpstr>Times New Roman</vt:lpstr>
      <vt:lpstr>Тема Office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segaa</dc:creator>
  <cp:keywords/>
  <dc:description/>
  <cp:lastModifiedBy>user</cp:lastModifiedBy>
  <cp:revision>47</cp:revision>
  <dcterms:created xsi:type="dcterms:W3CDTF">2025-03-20T09:54:06Z</dcterms:created>
  <dcterms:modified xsi:type="dcterms:W3CDTF">2026-06-16T08:12:02Z</dcterms:modified>
  <cp:category/>
  <dc:identifier/>
  <cp:contentStatus/>
  <dc:language/>
  <cp:version/>
</cp:coreProperties>
</file>