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9675" cy="10691813"/>
  <p:notesSz cx="7559675" cy="10691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81">
          <p15:clr>
            <a:srgbClr val="A4A3A4"/>
          </p15:clr>
        </p15:guide>
        <p15:guide id="2" orient="horz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6"/>
      </p:cViewPr>
      <p:guideLst>
        <p:guide pos="2381"/>
        <p:guide orient="horz"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566976" y="1749794"/>
            <a:ext cx="6425724" cy="3722335"/>
          </a:xfrm>
        </p:spPr>
        <p:txBody>
          <a:bodyPr anchor="b"/>
          <a:lstStyle>
            <a:lvl1pPr algn="ctr"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2000"/>
            </a:lvl1pPr>
            <a:lvl2pPr marL="377967" indent="0" algn="ctr">
              <a:buNone/>
              <a:defRPr sz="1650"/>
            </a:lvl2pPr>
            <a:lvl3pPr marL="755934" indent="0" algn="ctr">
              <a:buNone/>
              <a:defRPr sz="1500"/>
            </a:lvl3pPr>
            <a:lvl4pPr marL="1133902" indent="0" algn="ctr">
              <a:buNone/>
              <a:defRPr sz="1300"/>
            </a:lvl4pPr>
            <a:lvl5pPr marL="1511869" indent="0" algn="ctr">
              <a:buNone/>
              <a:defRPr sz="1300"/>
            </a:lvl5pPr>
            <a:lvl6pPr marL="1889836" indent="0" algn="ctr">
              <a:buNone/>
              <a:defRPr sz="1300"/>
            </a:lvl6pPr>
            <a:lvl7pPr marL="2267803" indent="0" algn="ctr">
              <a:buNone/>
              <a:defRPr sz="1300"/>
            </a:lvl7pPr>
            <a:lvl8pPr marL="2645771" indent="0" algn="ctr">
              <a:buNone/>
              <a:defRPr sz="1300"/>
            </a:lvl8pPr>
            <a:lvl9pPr marL="3023738" indent="0" algn="ctr">
              <a:buNone/>
              <a:defRPr sz="13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5409893" y="569240"/>
            <a:ext cx="1630055" cy="906081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519728" y="569240"/>
            <a:ext cx="4795669" cy="906081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15791" y="2665532"/>
            <a:ext cx="6520220" cy="4447496"/>
          </a:xfrm>
        </p:spPr>
        <p:txBody>
          <a:bodyPr anchor="b"/>
          <a:lstStyle>
            <a:lvl1pPr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77967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519728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827085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569242"/>
            <a:ext cx="6520220" cy="206659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20713" y="3905482"/>
            <a:ext cx="3198096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827086" y="3905482"/>
            <a:ext cx="3213847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213847" y="1539425"/>
            <a:ext cx="3827085" cy="7598117"/>
          </a:xfrm>
        </p:spPr>
        <p:txBody>
          <a:bodyPr/>
          <a:lstStyle>
            <a:lvl1pPr>
              <a:defRPr sz="2650"/>
            </a:lvl1pPr>
            <a:lvl2pPr>
              <a:defRPr sz="2300"/>
            </a:lvl2pPr>
            <a:lvl3pPr>
              <a:defRPr sz="200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50"/>
            </a:lvl1pPr>
            <a:lvl2pPr marL="377967" indent="0">
              <a:buNone/>
              <a:defRPr sz="2300"/>
            </a:lvl2pPr>
            <a:lvl3pPr marL="755934" indent="0">
              <a:buNone/>
              <a:defRPr sz="2000"/>
            </a:lvl3pPr>
            <a:lvl4pPr marL="1133902" indent="0">
              <a:buNone/>
              <a:defRPr sz="1650"/>
            </a:lvl4pPr>
            <a:lvl5pPr marL="1511869" indent="0">
              <a:buNone/>
              <a:defRPr sz="1650"/>
            </a:lvl5pPr>
            <a:lvl6pPr marL="1889836" indent="0">
              <a:buNone/>
              <a:defRPr sz="1650"/>
            </a:lvl6pPr>
            <a:lvl7pPr marL="2267803" indent="0">
              <a:buNone/>
              <a:defRPr sz="1650"/>
            </a:lvl7pPr>
            <a:lvl8pPr marL="2645771" indent="0">
              <a:buNone/>
              <a:defRPr sz="1650"/>
            </a:lvl8pPr>
            <a:lvl9pPr marL="3023738" indent="0">
              <a:buNone/>
              <a:defRPr sz="165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403860-475C-4539-BE65-2524F8905837}" type="datetimeFigureOut">
              <a:rPr lang="ru-RU"/>
              <a:t>16.03.2026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504143" y="9909729"/>
            <a:ext cx="255138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934">
        <a:lnSpc>
          <a:spcPct val="90000"/>
        </a:lnSpc>
        <a:spcBef>
          <a:spcPts val="0"/>
        </a:spcBef>
        <a:buNone/>
        <a:defRPr sz="36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>
        <a:lnSpc>
          <a:spcPct val="90000"/>
        </a:lnSpc>
        <a:spcBef>
          <a:spcPts val="827"/>
        </a:spcBef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>
        <a:lnSpc>
          <a:spcPct val="90000"/>
        </a:lnSpc>
        <a:spcBef>
          <a:spcPts val="413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65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30278" y="-77054"/>
            <a:ext cx="7558636" cy="10691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512824" y="682869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004781"/>
                </a:solidFill>
                <a:latin typeface="PT Sans"/>
              </a:rPr>
              <a:t>Уважаемые жители!</a:t>
            </a:r>
            <a:endParaRPr/>
          </a:p>
        </p:txBody>
      </p:sp>
      <p:sp>
        <p:nvSpPr>
          <p:cNvPr id="6" name="TextBox 5"/>
          <p:cNvSpPr txBox="1"/>
          <p:nvPr/>
        </p:nvSpPr>
        <p:spPr bwMode="auto">
          <a:xfrm>
            <a:off x="496781" y="926210"/>
            <a:ext cx="666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>
                <a:solidFill>
                  <a:srgbClr val="004781"/>
                </a:solidFill>
                <a:latin typeface="PT Sans"/>
              </a:rPr>
              <a:t>Для вашего удобства на территории работает мобильный офис МосОблЕИРЦ. В офисе можно</a:t>
            </a:r>
            <a:r>
              <a:rPr lang="en-US" sz="1600">
                <a:solidFill>
                  <a:srgbClr val="004781"/>
                </a:solidFill>
                <a:latin typeface="PT Sans"/>
              </a:rPr>
              <a:t>:</a:t>
            </a:r>
            <a:endParaRPr lang="ru-RU" sz="160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12823" y="1422434"/>
            <a:ext cx="6766222" cy="2834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передать показания приборов учёта</a:t>
            </a:r>
            <a:endParaRPr dirty="0"/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проконсультироваться со специалистом</a:t>
            </a:r>
            <a:endParaRPr dirty="0"/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получить копию финансово-лицевого счёта</a:t>
            </a:r>
            <a:endParaRPr dirty="0"/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получить справку о задолженности либо </a:t>
            </a:r>
            <a:endParaRPr dirty="0"/>
          </a:p>
          <a:p>
            <a:pPr>
              <a:defRPr/>
            </a:pPr>
            <a:r>
              <a:rPr lang="ru-RU" sz="1500" b="1">
                <a:solidFill>
                  <a:srgbClr val="004781"/>
                </a:solidFill>
                <a:latin typeface="PT Sans"/>
              </a:rPr>
              <a:t>её отсутствии</a:t>
            </a:r>
            <a:endParaRPr dirty="0"/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получить дубликат платёжного документа</a:t>
            </a:r>
            <a:endParaRPr dirty="0"/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PT Sans"/>
              </a:rPr>
              <a:t>изменить владельца лицевого счета</a:t>
            </a:r>
            <a:endParaRPr dirty="0">
              <a:highlight>
                <a:srgbClr val="FFFFFF"/>
              </a:highlight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PT Sans"/>
              </a:rPr>
              <a:t>заключить договор энергоснабжения</a:t>
            </a:r>
            <a:endParaRPr dirty="0">
              <a:highlight>
                <a:srgbClr val="FFFFFF"/>
              </a:highlight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PT Sans"/>
              </a:rPr>
              <a:t>получить помощь в регистрации личного кабинета </a:t>
            </a:r>
            <a:endParaRPr dirty="0">
              <a:highlight>
                <a:srgbClr val="FFFFFF"/>
              </a:highlight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PT Sans"/>
              </a:rPr>
              <a:t>заказать услугу по поверке/замене приборов учета расхода воды</a:t>
            </a:r>
            <a:endParaRPr dirty="0">
              <a:highlight>
                <a:srgbClr val="FFFFFF"/>
              </a:highlight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PT Sans"/>
              </a:rPr>
              <a:t>произвести безналичную оплату жилищно-коммунальных услуг</a:t>
            </a:r>
            <a:endParaRPr dirty="0"/>
          </a:p>
          <a:p>
            <a:pPr>
              <a:defRPr/>
            </a:pPr>
            <a:endParaRPr lang="ru-RU" sz="1500" b="1" dirty="0">
              <a:solidFill>
                <a:srgbClr val="004781"/>
              </a:solidFill>
              <a:latin typeface="PT Sans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746170" y="1351422"/>
            <a:ext cx="2532517" cy="1723592"/>
          </a:xfrm>
          <a:prstGeom prst="rect">
            <a:avLst/>
          </a:prstGeom>
        </p:spPr>
      </p:pic>
      <p:sp>
        <p:nvSpPr>
          <p:cNvPr id="16" name="Овал 15"/>
          <p:cNvSpPr/>
          <p:nvPr/>
        </p:nvSpPr>
        <p:spPr bwMode="auto">
          <a:xfrm>
            <a:off x="319561" y="177489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17" name="Овал 16"/>
          <p:cNvSpPr/>
          <p:nvPr/>
        </p:nvSpPr>
        <p:spPr bwMode="auto">
          <a:xfrm>
            <a:off x="319560" y="2215540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18" name="Овал 17"/>
          <p:cNvSpPr/>
          <p:nvPr/>
        </p:nvSpPr>
        <p:spPr bwMode="auto">
          <a:xfrm>
            <a:off x="319560" y="198692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8" name="TextBox 7"/>
          <p:cNvSpPr txBox="1"/>
          <p:nvPr/>
        </p:nvSpPr>
        <p:spPr bwMode="auto">
          <a:xfrm>
            <a:off x="305465" y="4502729"/>
            <a:ext cx="6996619" cy="27706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spAutoFit/>
          </a:bodyPr>
          <a:lstStyle/>
          <a:p>
            <a:pPr>
              <a:defRPr/>
            </a:pPr>
            <a:r>
              <a:rPr lang="ru-RU" sz="1200" dirty="0">
                <a:solidFill>
                  <a:srgbClr val="004781"/>
                </a:solidFill>
                <a:latin typeface="PT Sans"/>
                <a:ea typeface="Times New Roman"/>
              </a:rPr>
              <a:t>В </a:t>
            </a:r>
            <a:r>
              <a:rPr lang="ru-RU" sz="1200" b="1" dirty="0">
                <a:solidFill>
                  <a:srgbClr val="004781"/>
                </a:solidFill>
                <a:latin typeface="PT Sans"/>
                <a:ea typeface="Times New Roman"/>
              </a:rPr>
              <a:t>марте 2026 </a:t>
            </a:r>
            <a:r>
              <a:rPr lang="ru-RU" sz="1200" dirty="0">
                <a:solidFill>
                  <a:srgbClr val="004781"/>
                </a:solidFill>
                <a:latin typeface="PT Sans"/>
                <a:ea typeface="Times New Roman"/>
              </a:rPr>
              <a:t>года на территории</a:t>
            </a:r>
            <a:r>
              <a:rPr lang="ru-RU" sz="1200" i="0" u="none" strike="noStrike" cap="none" spc="0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 </a:t>
            </a:r>
            <a:r>
              <a:rPr lang="ru-RU" sz="1200" dirty="0">
                <a:solidFill>
                  <a:srgbClr val="004781"/>
                </a:solidFill>
                <a:latin typeface="PT Sans"/>
                <a:ea typeface="Times New Roman"/>
              </a:rPr>
              <a:t>городского округа Воскресенск мобильный офис работает по адресу: </a:t>
            </a:r>
          </a:p>
          <a:p>
            <a:pPr>
              <a:defRPr/>
            </a:pPr>
            <a:endParaRPr lang="ru-RU" sz="1200" dirty="0">
              <a:solidFill>
                <a:srgbClr val="004781"/>
              </a:solidFill>
              <a:latin typeface="PT Sans"/>
              <a:ea typeface="Times New Roman"/>
            </a:endParaRPr>
          </a:p>
          <a:p>
            <a:pPr>
              <a:defRPr/>
            </a:pPr>
            <a:endParaRPr sz="1200" dirty="0">
              <a:solidFill>
                <a:srgbClr val="004781"/>
              </a:solidFill>
              <a:latin typeface="PT Sans"/>
              <a:ea typeface="Times New Roman"/>
            </a:endParaRPr>
          </a:p>
          <a:p>
            <a:pPr>
              <a:defRPr/>
            </a:pPr>
            <a:r>
              <a:rPr lang="en-US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- </a:t>
            </a:r>
            <a:r>
              <a:rPr lang="ru-RU" sz="1200" b="1" i="0" u="none" strike="noStrike" cap="none" spc="0" dirty="0" err="1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г.о</a:t>
            </a:r>
            <a:r>
              <a:rPr lang="ru-RU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. Воскресенск , п. Фосфоритный </a:t>
            </a:r>
            <a:r>
              <a:rPr lang="en-US" sz="1200" b="1" i="0" u="none" strike="noStrike" cap="none" spc="0" dirty="0" err="1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ул</a:t>
            </a:r>
            <a:r>
              <a:rPr lang="en-US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.</a:t>
            </a:r>
            <a:r>
              <a:rPr lang="ru-RU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 Зайцева </a:t>
            </a:r>
            <a:r>
              <a:rPr lang="en-US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, д. </a:t>
            </a:r>
            <a:r>
              <a:rPr lang="ru-RU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22</a:t>
            </a:r>
            <a:r>
              <a:rPr lang="en-US" sz="12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PT Sans"/>
                <a:ea typeface="PT Sans"/>
                <a:cs typeface="PT Sans"/>
              </a:rPr>
              <a:t>;</a:t>
            </a:r>
            <a:endParaRPr sz="1200" b="1" dirty="0">
              <a:solidFill>
                <a:schemeClr val="accent5">
                  <a:lumMod val="50000"/>
                </a:schemeClr>
              </a:solidFill>
              <a:latin typeface="PT Sans"/>
              <a:cs typeface="PT Sans"/>
            </a:endParaRPr>
          </a:p>
          <a:p>
            <a:pPr>
              <a:lnSpc>
                <a:spcPct val="114999"/>
              </a:lnSpc>
              <a:spcAft>
                <a:spcPts val="997"/>
              </a:spcAft>
              <a:defRPr/>
            </a:pPr>
            <a:r>
              <a:rPr lang="ru-RU" sz="1200" b="0" i="0" u="none" strike="noStrike" cap="none" spc="0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График работы: </a:t>
            </a:r>
            <a:r>
              <a:rPr lang="ru-RU" sz="1200" b="1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23 марта</a:t>
            </a:r>
            <a:r>
              <a:rPr lang="ru-RU" sz="1200" b="1" i="0" u="none" strike="noStrike" cap="none" spc="0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 , с 10.30 до 15.30</a:t>
            </a:r>
          </a:p>
          <a:p>
            <a:pPr>
              <a:lnSpc>
                <a:spcPct val="114999"/>
              </a:lnSpc>
              <a:spcAft>
                <a:spcPts val="997"/>
              </a:spcAft>
              <a:defRPr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PT Sans"/>
                <a:cs typeface="Times New Roman"/>
              </a:rPr>
              <a:t>* 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latin typeface="PT Sans"/>
                <a:cs typeface="Times New Roman"/>
              </a:rPr>
              <a:t>Возможны изменения по времени прибытие </a:t>
            </a:r>
            <a:endParaRPr lang="ru-RU" sz="1200" b="1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spcAft>
                <a:spcPts val="998"/>
              </a:spcAft>
              <a:defRPr/>
            </a:pPr>
            <a:endParaRPr sz="1400" b="1" i="0" u="none" strike="noStrike" cap="none" spc="0" dirty="0">
              <a:solidFill>
                <a:srgbClr val="00478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spcAft>
                <a:spcPts val="999"/>
              </a:spcAft>
              <a:defRPr/>
            </a:pPr>
            <a:endParaRPr lang="ru-RU" sz="1200" b="1" i="0" u="none" strike="noStrike" cap="none" spc="0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1200" b="1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500" dirty="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19560" y="6125988"/>
            <a:ext cx="6847753" cy="91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PT Sans"/>
                <a:ea typeface="Times New Roman"/>
              </a:rPr>
              <a:t>Проконсультироваться по вопросам начислений за жилищно-коммунальные услуги можно по телефону контактного центра МосОблЕИРЦ 8 499 444-01-00 ежедневно с 8.00 до 22.00. </a:t>
            </a:r>
            <a:endParaRPr sz="1000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PT Sans"/>
                <a:ea typeface="Times New Roman"/>
              </a:rPr>
              <a:t>Оплатить коммунальные счета можно в личном кабинете «МосОблЕИРЦ Онлайн» или через кнопку моментальной оплаты на главной странице сайта расчетного центра. </a:t>
            </a:r>
            <a:endParaRPr sz="1000" dirty="0">
              <a:solidFill>
                <a:srgbClr val="004781"/>
              </a:solidFill>
              <a:latin typeface="PT Sans"/>
              <a:ea typeface="Calibri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19560" y="7087604"/>
            <a:ext cx="2040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>
                <a:solidFill>
                  <a:srgbClr val="004781"/>
                </a:solidFill>
                <a:latin typeface="PT Sans"/>
                <a:ea typeface="Calibri"/>
                <a:cs typeface="Calibri"/>
              </a:rPr>
              <a:t>С уважением, Ваш МосОблЕИРЦ.</a:t>
            </a:r>
            <a:endParaRPr lang="ru-RU" sz="100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00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319560" y="267963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0" name="Овал 19"/>
          <p:cNvSpPr/>
          <p:nvPr/>
        </p:nvSpPr>
        <p:spPr bwMode="auto">
          <a:xfrm>
            <a:off x="319561" y="288305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2" name="Овал 21"/>
          <p:cNvSpPr/>
          <p:nvPr/>
        </p:nvSpPr>
        <p:spPr bwMode="auto">
          <a:xfrm>
            <a:off x="319561" y="154181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3" name="Овал 22"/>
          <p:cNvSpPr/>
          <p:nvPr/>
        </p:nvSpPr>
        <p:spPr bwMode="auto">
          <a:xfrm>
            <a:off x="319560" y="31258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4" name="Овал 23"/>
          <p:cNvSpPr/>
          <p:nvPr/>
        </p:nvSpPr>
        <p:spPr bwMode="auto">
          <a:xfrm>
            <a:off x="319560" y="3361198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5" name="Овал 24"/>
          <p:cNvSpPr/>
          <p:nvPr/>
        </p:nvSpPr>
        <p:spPr bwMode="auto">
          <a:xfrm>
            <a:off x="319560" y="35785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6" name="Овал 25"/>
          <p:cNvSpPr/>
          <p:nvPr/>
        </p:nvSpPr>
        <p:spPr bwMode="auto">
          <a:xfrm>
            <a:off x="319560" y="381343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175</Words>
  <Application>Microsoft Office PowerPoint</Application>
  <DocSecurity>0</DocSecurity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PT Sans</vt:lpstr>
      <vt:lpstr>Times New Roman</vt:lpstr>
      <vt:lpstr>Тема Office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segaa</dc:creator>
  <cp:keywords/>
  <dc:description/>
  <cp:lastModifiedBy>Сальникова Елена Анатольевна</cp:lastModifiedBy>
  <cp:revision>41</cp:revision>
  <dcterms:created xsi:type="dcterms:W3CDTF">2025-03-20T09:54:06Z</dcterms:created>
  <dcterms:modified xsi:type="dcterms:W3CDTF">2026-03-16T07:09:23Z</dcterms:modified>
  <cp:category/>
  <dc:identifier/>
  <cp:contentStatus/>
  <dc:language/>
  <cp:version/>
</cp:coreProperties>
</file>