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6" r:id="rId5"/>
    <p:sldId id="259" r:id="rId6"/>
    <p:sldId id="267" r:id="rId7"/>
    <p:sldId id="276" r:id="rId8"/>
    <p:sldId id="282" r:id="rId9"/>
    <p:sldId id="277" r:id="rId10"/>
    <p:sldId id="278" r:id="rId11"/>
    <p:sldId id="279" r:id="rId12"/>
    <p:sldId id="280" r:id="rId13"/>
    <p:sldId id="263" r:id="rId14"/>
    <p:sldId id="281" r:id="rId15"/>
    <p:sldId id="271" r:id="rId16"/>
    <p:sldId id="258" r:id="rId17"/>
    <p:sldId id="287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3D1"/>
    <a:srgbClr val="4D8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3" autoAdjust="0"/>
    <p:restoredTop sz="94660"/>
  </p:normalViewPr>
  <p:slideViewPr>
    <p:cSldViewPr>
      <p:cViewPr varScale="1">
        <p:scale>
          <a:sx n="81" d="100"/>
          <a:sy n="81" d="100"/>
        </p:scale>
        <p:origin x="90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6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0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6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2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2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1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8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3000" r="-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23E1-86C0-4428-B906-BBE5FB64799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DCF95-77B5-4297-92F3-CCC7AAB2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6300" y="1231535"/>
            <a:ext cx="7315200" cy="151166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Конвенция ООН </a:t>
            </a:r>
            <a:b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правах инвалидов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UN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170369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Z:\Internship\Valeria\OHCHR new logo R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3810000" cy="146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90" y="2971799"/>
            <a:ext cx="2139220" cy="169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55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Недискриминация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602163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Основополагающий принцип права прав человека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Включает прямую и косвенную дискриминацию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Государства должны обеспечить “разумные приспособления” для инвалидов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7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Участие и включение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 algn="ctr">
              <a:lnSpc>
                <a:spcPct val="90000"/>
              </a:lnSpc>
              <a:buNone/>
              <a:defRPr/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«Ничего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для нас без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нас»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ru-RU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тексте Конвенции участие признается</a:t>
            </a:r>
            <a:r>
              <a:rPr lang="en-GB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Принципом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Правом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Участие важно, чтобы</a:t>
            </a:r>
            <a:r>
              <a:rPr lang="en-GB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Правильно выявлять специфические нужды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Расширить права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возможности</a:t>
            </a:r>
          </a:p>
          <a:p>
            <a:pPr lvl="1">
              <a:lnSpc>
                <a:spcPct val="90000"/>
              </a:lnSpc>
              <a:defRPr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0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Доступность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Доступность является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Принципом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Темой отдельной статьи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Государства должны обеспечить доступ, например, к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Зданиям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Дорогам и транспорту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Учреждениям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школам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жилью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медучреждениям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рабочим местам и т.д.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Службам информации и коммуникации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Доступность важна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Как средство расширения прав и возможностей и интеграции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4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Статья 14 Конвенции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8229600" cy="3992563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Государства-участники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обеспечивают, чтобы инвалиды наравне с другими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>
                <a:latin typeface="Arial" pitchFamily="34" charset="0"/>
                <a:cs typeface="Arial" pitchFamily="34" charset="0"/>
              </a:rPr>
              <a:t>) пользовались правом на свободу и личную неприкосновенность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b) не лишались свободы незаконно или произвольно и чтобы любое лишение свободы соответствовало закону, а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наличие инвалидности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ни в коем случае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не становилось основанием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лишения свободы.</a:t>
            </a:r>
          </a:p>
          <a:p>
            <a:pPr marL="0" indent="0" algn="ctr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Государства-участники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обеспечивают, чтобы в том случае, если на основании какой-либо процедуры инвалиды лишаются свободы, им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наравне с другими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полагались гарантии, согласующиеся с международным правом прав человека, и чтобы обращение с ними соответствовало целям и принципам настоящей Конвенции, включая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обеспечение разумного приспособления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5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Мониторинг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Национальный мониторинг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Координация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в правительстве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Независимые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национальные правозащитные учреждения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Международный мониторинг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Комитет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по правам инвалидов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Конференция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государств-участников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72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33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Конвенции о правах инвалидов</a:t>
            </a:r>
            <a:b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Наблюдение за осуществлением прав инвалидов</a:t>
            </a:r>
            <a:r>
              <a:rPr lang="en-US" sz="2800" b="1" dirty="0" smtClean="0">
                <a:solidFill>
                  <a:srgbClr val="4383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en-US" sz="2800" b="1" dirty="0" smtClean="0">
                <a:solidFill>
                  <a:srgbClr val="4383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endParaRPr lang="en-US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Национальный уровень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Назначение инстанции в Правительстве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Создание координационного механизма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Учреждение независимого механизма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Международный уровень: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Деятельность Комитета по правам инвалидов по мониторингу за осуществлением прав инвалидов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2600" b="1" u="sng" dirty="0" smtClean="0">
                <a:latin typeface="Arial" pitchFamily="34" charset="0"/>
                <a:cs typeface="Arial" pitchFamily="34" charset="0"/>
              </a:rPr>
              <a:t>наблюдателей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межправительственных, региональных организаций, гражданского общества, национальных правозащитных учреждений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24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2014 году Совет по правам человека учредил новую процедуру Специального докладчика по правам инвалидов. Первым Специальным докладчиком стала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г-жа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Каталина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Девандас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Агилар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(Коста-Рика).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46" y="1600200"/>
            <a:ext cx="3017308" cy="4525963"/>
          </a:xfrm>
          <a:ln w="28575">
            <a:solidFill>
              <a:srgbClr val="4383D1"/>
            </a:solidFill>
          </a:ln>
        </p:spPr>
      </p:pic>
    </p:spTree>
    <p:extLst>
      <p:ext uri="{BB962C8B-B14F-4D97-AF65-F5344CB8AC3E}">
        <p14:creationId xmlns:p14="http://schemas.microsoft.com/office/powerpoint/2010/main" val="88476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17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2014 году Российская Федерация подала свой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Первоначальный доклад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выполнении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Конвенции в Комитет ООН по правам инвалидов: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О мерах, принятых для осуществления обязательств по Конвенции о правах инвалидов, и о прогрессе, достигнутом в соблюдении прав инвалидов в течение двух лет после ее вступления в силу для Российской Федерации» 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79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447800" y="1447800"/>
            <a:ext cx="5867399" cy="16764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en-US" sz="5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733800"/>
            <a:ext cx="365042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2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1676400"/>
            <a:ext cx="3733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4383D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мире насчитывается около 1 миллиарда людей с инвалидностью – 15 % населения (по данным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ВОЗ)</a:t>
            </a:r>
          </a:p>
          <a:p>
            <a:pPr marL="285750" indent="-285750">
              <a:buClr>
                <a:srgbClr val="4383D1"/>
              </a:buCl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Каждый десятый ребенок в мире живет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инвалидностью</a:t>
            </a:r>
          </a:p>
          <a:p>
            <a:pPr marL="285750" indent="-285750">
              <a:buClr>
                <a:srgbClr val="4383D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Только в 45 странах приняты законы против дискриминации инвалидов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19275"/>
            <a:ext cx="3449161" cy="271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54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4383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ru-RU" sz="3200" b="1" dirty="0" smtClean="0">
                <a:solidFill>
                  <a:srgbClr val="4383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Ратификация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конвенции по правам инвалидов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Конвенция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 правах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инвалидов представляет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собой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текст Конвенции и Факультативный протокол к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ней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Принята резолюцией 61/106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Генеральной Ассамблеи ООН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от 13 декабря 2006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марта 2007 года Конвенция и Протокол были открыты для подписания странами-участницами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ООН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2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Конвенция по правам инвалидов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3429000" cy="4191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Это первый всеобъемлющий договор в области защиты прав инвалидов.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Конвенции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только указано, как инвалиды могут пользоваться всеми категориями прав, но и какие области социальной жизни нуждаются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адаптации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05000"/>
            <a:ext cx="34004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35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60042" y="1203147"/>
            <a:ext cx="7772400" cy="100665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Конвенция по правам инвалидов:</a:t>
            </a:r>
            <a:b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статус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ратификации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962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Конвенция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правам инвалидов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181 государство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ратифицировали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Факультативный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протокол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 государств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ратифицировали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Российская Федерация подписала Конвенцию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сентября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2008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г. и ратифицировала 25 сентября 2012 г.,  но не подписала Факультативный протокол</a:t>
            </a:r>
          </a:p>
        </p:txBody>
      </p:sp>
    </p:spTree>
    <p:extLst>
      <p:ext uri="{BB962C8B-B14F-4D97-AF65-F5344CB8AC3E}">
        <p14:creationId xmlns:p14="http://schemas.microsoft.com/office/powerpoint/2010/main" val="263518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anchor="ctr"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Правовой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социальный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подход Конвенции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Причина инвалидности –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барьеры,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которыми сталкивается человек </a:t>
            </a:r>
          </a:p>
          <a:p>
            <a:pPr algn="just">
              <a:spcBef>
                <a:spcPts val="0"/>
              </a:spcBef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Цель Конвенции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поощрени</a:t>
            </a:r>
            <a:r>
              <a:rPr lang="ru-RU" dirty="0">
                <a:latin typeface="Arial" pitchFamily="34" charset="0"/>
                <a:cs typeface="Arial" pitchFamily="34" charset="0"/>
              </a:rPr>
              <a:t>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защита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полного и равного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осуществления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прав </a:t>
            </a:r>
            <a:r>
              <a:rPr lang="ru-RU" dirty="0">
                <a:latin typeface="Arial" pitchFamily="34" charset="0"/>
                <a:cs typeface="Arial" pitchFamily="34" charset="0"/>
              </a:rPr>
              <a:t>человека и основных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свобод инвалидов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0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Определение инвалидности</a:t>
            </a:r>
            <a:r>
              <a:rPr lang="en-GB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Не существует как такового определения инвалидности</a:t>
            </a:r>
          </a:p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Статья 1 гласит: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К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инвалидам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относятся лица с устойчивыми физическими, психическими, интеллектуальными или сенсорными нарушениями, которые при взаимодействии с различными барьерами могут мешать их полному и эффективному участию в жизни общества наравне с другими.</a:t>
            </a:r>
            <a:endParaRPr lang="en-GB" i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Обязательства государств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266699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u="sng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Соблюдать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права инвалидов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u="sng" dirty="0">
                <a:latin typeface="Arial" pitchFamily="34" charset="0"/>
                <a:cs typeface="Arial" pitchFamily="34" charset="0"/>
              </a:rPr>
              <a:t>Защищать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права инвалидов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u="sng" dirty="0">
                <a:latin typeface="Arial" pitchFamily="34" charset="0"/>
                <a:cs typeface="Arial" pitchFamily="34" charset="0"/>
              </a:rPr>
              <a:t>Осуществлять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права инвалидов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4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Руководящие принципы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Уважение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достоинства и личной самостоятельности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ru-RU" sz="2400" b="1" dirty="0" err="1">
                <a:latin typeface="Arial" pitchFamily="34" charset="0"/>
                <a:cs typeface="Arial" pitchFamily="34" charset="0"/>
              </a:rPr>
              <a:t>Недискриминация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и равенство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Участие и включение в общество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Уважение особенностей и многообразия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Доступность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Уважение развивающихся способностей детей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6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602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Candara</vt:lpstr>
      <vt:lpstr>Wingdings</vt:lpstr>
      <vt:lpstr>Тема Office</vt:lpstr>
      <vt:lpstr>Конвенция ООН  о правах инвалидов</vt:lpstr>
      <vt:lpstr>Презентация PowerPoint</vt:lpstr>
      <vt:lpstr> Ратификация конвенции по правам инвалидов </vt:lpstr>
      <vt:lpstr>Конвенция по правам инвалидов </vt:lpstr>
      <vt:lpstr>Конвенция по правам инвалидов: статус ратификации</vt:lpstr>
      <vt:lpstr>Презентация PowerPoint</vt:lpstr>
      <vt:lpstr>Определение инвалидности?</vt:lpstr>
      <vt:lpstr>Обязательства государств</vt:lpstr>
      <vt:lpstr>Руководящие принципы</vt:lpstr>
      <vt:lpstr>Недискриминация</vt:lpstr>
      <vt:lpstr>Участие и включение</vt:lpstr>
      <vt:lpstr>Доступность</vt:lpstr>
      <vt:lpstr>Статья 14 Конвенции</vt:lpstr>
      <vt:lpstr>Мониторинг</vt:lpstr>
      <vt:lpstr>Ст. 33 Конвенции о правах инвалидов Наблюдение за осуществлением прав инвалидов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конференция «Качество жизни и уровень оказываемой медицинской помощи лицам с ограниченными возможностями здоровья в учреждениях уголовно-исполнительной системы Северо-Западного федерального округа»</dc:title>
  <dc:creator>russia@ohchr.org</dc:creator>
  <cp:lastModifiedBy>Каштанова Оксана Александровна</cp:lastModifiedBy>
  <cp:revision>67</cp:revision>
  <dcterms:created xsi:type="dcterms:W3CDTF">2015-02-09T10:07:49Z</dcterms:created>
  <dcterms:modified xsi:type="dcterms:W3CDTF">2020-11-27T10:13:21Z</dcterms:modified>
</cp:coreProperties>
</file>