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559675" cy="10691813"/>
  <p:notesSz cx="6810375" cy="9942513"/>
  <p:defaultTextStyle>
    <a:defPPr>
      <a:defRPr lang="en-US"/>
    </a:defPPr>
    <a:lvl1pPr marL="0" algn="l" defTabSz="4572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381">
          <p15:clr>
            <a:srgbClr val="A4A3A4"/>
          </p15:clr>
        </p15:guide>
        <p15:guide id="2" orient="horz" pos="336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781"/>
    <a:srgbClr val="1916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2880" y="72"/>
      </p:cViewPr>
      <p:guideLst>
        <p:guide pos="2381"/>
        <p:guide orient="horz" pos="336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566976" y="1749794"/>
            <a:ext cx="6425724" cy="3722335"/>
          </a:xfrm>
        </p:spPr>
        <p:txBody>
          <a:bodyPr anchor="b"/>
          <a:lstStyle>
            <a:lvl1pPr algn="ctr">
              <a:defRPr sz="495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2000"/>
            </a:lvl1pPr>
            <a:lvl2pPr marL="377967" indent="0" algn="ctr">
              <a:buNone/>
              <a:defRPr sz="1650"/>
            </a:lvl2pPr>
            <a:lvl3pPr marL="755934" indent="0" algn="ctr">
              <a:buNone/>
              <a:defRPr sz="1500"/>
            </a:lvl3pPr>
            <a:lvl4pPr marL="1133902" indent="0" algn="ctr">
              <a:buNone/>
              <a:defRPr sz="1300"/>
            </a:lvl4pPr>
            <a:lvl5pPr marL="1511869" indent="0" algn="ctr">
              <a:buNone/>
              <a:defRPr sz="1300"/>
            </a:lvl5pPr>
            <a:lvl6pPr marL="1889836" indent="0" algn="ctr">
              <a:buNone/>
              <a:defRPr sz="1300"/>
            </a:lvl6pPr>
            <a:lvl7pPr marL="2267803" indent="0" algn="ctr">
              <a:buNone/>
              <a:defRPr sz="1300"/>
            </a:lvl7pPr>
            <a:lvl8pPr marL="2645771" indent="0" algn="ctr">
              <a:buNone/>
              <a:defRPr sz="1300"/>
            </a:lvl8pPr>
            <a:lvl9pPr marL="3023738" indent="0" algn="ctr">
              <a:buNone/>
              <a:defRPr sz="13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F403860-475C-4539-BE65-2524F8905837}" type="datetimeFigureOut">
              <a:rPr lang="ru-RU"/>
              <a:t>17.06.2026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85F1D98-4100-4811-B48B-BE249DA822D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F403860-475C-4539-BE65-2524F8905837}" type="datetimeFigureOut">
              <a:rPr lang="ru-RU"/>
              <a:t>17.06.2026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85F1D98-4100-4811-B48B-BE249DA822D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5409893" y="569240"/>
            <a:ext cx="1630055" cy="9060817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519728" y="569240"/>
            <a:ext cx="4795669" cy="9060817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F403860-475C-4539-BE65-2524F8905837}" type="datetimeFigureOut">
              <a:rPr lang="ru-RU"/>
              <a:t>17.06.2026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85F1D98-4100-4811-B48B-BE249DA822D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F403860-475C-4539-BE65-2524F8905837}" type="datetimeFigureOut">
              <a:rPr lang="ru-RU"/>
              <a:t>17.06.2026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85F1D98-4100-4811-B48B-BE249DA822D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515791" y="2665532"/>
            <a:ext cx="6520220" cy="4447496"/>
          </a:xfrm>
        </p:spPr>
        <p:txBody>
          <a:bodyPr anchor="b"/>
          <a:lstStyle>
            <a:lvl1pPr>
              <a:defRPr sz="495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377967" indent="0">
              <a:buNone/>
              <a:defRPr sz="1650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F403860-475C-4539-BE65-2524F8905837}" type="datetimeFigureOut">
              <a:rPr lang="ru-RU"/>
              <a:t>17.06.2026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85F1D98-4100-4811-B48B-BE249DA822D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519728" y="2846200"/>
            <a:ext cx="3212862" cy="6783857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3827085" y="2846200"/>
            <a:ext cx="3212862" cy="6783857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F403860-475C-4539-BE65-2524F8905837}" type="datetimeFigureOut">
              <a:rPr lang="ru-RU"/>
              <a:t>17.06.2026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85F1D98-4100-4811-B48B-BE249DA822D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520712" y="569242"/>
            <a:ext cx="6520220" cy="2066590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77967" indent="0">
              <a:buNone/>
              <a:defRPr sz="1650" b="1"/>
            </a:lvl2pPr>
            <a:lvl3pPr marL="755934" indent="0">
              <a:buNone/>
              <a:defRPr sz="1500" b="1"/>
            </a:lvl3pPr>
            <a:lvl4pPr marL="1133902" indent="0">
              <a:buNone/>
              <a:defRPr sz="1300" b="1"/>
            </a:lvl4pPr>
            <a:lvl5pPr marL="1511869" indent="0">
              <a:buNone/>
              <a:defRPr sz="1300" b="1"/>
            </a:lvl5pPr>
            <a:lvl6pPr marL="1889836" indent="0">
              <a:buNone/>
              <a:defRPr sz="1300" b="1"/>
            </a:lvl6pPr>
            <a:lvl7pPr marL="2267803" indent="0">
              <a:buNone/>
              <a:defRPr sz="1300" b="1"/>
            </a:lvl7pPr>
            <a:lvl8pPr marL="2645771" indent="0">
              <a:buNone/>
              <a:defRPr sz="1300" b="1"/>
            </a:lvl8pPr>
            <a:lvl9pPr marL="3023738" indent="0">
              <a:buNone/>
              <a:defRPr sz="13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520713" y="3905482"/>
            <a:ext cx="3198096" cy="5744375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77967" indent="0">
              <a:buNone/>
              <a:defRPr sz="1650" b="1"/>
            </a:lvl2pPr>
            <a:lvl3pPr marL="755934" indent="0">
              <a:buNone/>
              <a:defRPr sz="1500" b="1"/>
            </a:lvl3pPr>
            <a:lvl4pPr marL="1133902" indent="0">
              <a:buNone/>
              <a:defRPr sz="1300" b="1"/>
            </a:lvl4pPr>
            <a:lvl5pPr marL="1511869" indent="0">
              <a:buNone/>
              <a:defRPr sz="1300" b="1"/>
            </a:lvl5pPr>
            <a:lvl6pPr marL="1889836" indent="0">
              <a:buNone/>
              <a:defRPr sz="1300" b="1"/>
            </a:lvl6pPr>
            <a:lvl7pPr marL="2267803" indent="0">
              <a:buNone/>
              <a:defRPr sz="1300" b="1"/>
            </a:lvl7pPr>
            <a:lvl8pPr marL="2645771" indent="0">
              <a:buNone/>
              <a:defRPr sz="1300" b="1"/>
            </a:lvl8pPr>
            <a:lvl9pPr marL="3023738" indent="0">
              <a:buNone/>
              <a:defRPr sz="13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3827086" y="3905482"/>
            <a:ext cx="3213847" cy="5744375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F403860-475C-4539-BE65-2524F8905837}" type="datetimeFigureOut">
              <a:rPr lang="ru-RU"/>
              <a:t>17.06.2026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85F1D98-4100-4811-B48B-BE249DA822D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F403860-475C-4539-BE65-2524F8905837}" type="datetimeFigureOut">
              <a:rPr lang="ru-RU"/>
              <a:t>17.06.2026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85F1D98-4100-4811-B48B-BE249DA822D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F403860-475C-4539-BE65-2524F8905837}" type="datetimeFigureOut">
              <a:rPr lang="ru-RU"/>
              <a:t>17.06.2026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85F1D98-4100-4811-B48B-BE249DA822D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520712" y="712788"/>
            <a:ext cx="2438192" cy="2494756"/>
          </a:xfrm>
        </p:spPr>
        <p:txBody>
          <a:bodyPr anchor="b"/>
          <a:lstStyle>
            <a:lvl1pPr>
              <a:defRPr sz="265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3213847" y="1539425"/>
            <a:ext cx="3827085" cy="7598117"/>
          </a:xfrm>
        </p:spPr>
        <p:txBody>
          <a:bodyPr/>
          <a:lstStyle>
            <a:lvl1pPr>
              <a:defRPr sz="2650"/>
            </a:lvl1pPr>
            <a:lvl2pPr>
              <a:defRPr sz="2300"/>
            </a:lvl2pPr>
            <a:lvl3pPr>
              <a:defRPr sz="2000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00"/>
            </a:lvl1pPr>
            <a:lvl2pPr marL="377967" indent="0">
              <a:buNone/>
              <a:defRPr sz="1150"/>
            </a:lvl2pPr>
            <a:lvl3pPr marL="755934" indent="0">
              <a:buNone/>
              <a:defRPr sz="1000"/>
            </a:lvl3pPr>
            <a:lvl4pPr marL="1133902" indent="0">
              <a:buNone/>
              <a:defRPr sz="850"/>
            </a:lvl4pPr>
            <a:lvl5pPr marL="1511869" indent="0">
              <a:buNone/>
              <a:defRPr sz="850"/>
            </a:lvl5pPr>
            <a:lvl6pPr marL="1889836" indent="0">
              <a:buNone/>
              <a:defRPr sz="850"/>
            </a:lvl6pPr>
            <a:lvl7pPr marL="2267803" indent="0">
              <a:buNone/>
              <a:defRPr sz="850"/>
            </a:lvl7pPr>
            <a:lvl8pPr marL="2645771" indent="0">
              <a:buNone/>
              <a:defRPr sz="850"/>
            </a:lvl8pPr>
            <a:lvl9pPr marL="3023738" indent="0">
              <a:buNone/>
              <a:defRPr sz="85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F403860-475C-4539-BE65-2524F8905837}" type="datetimeFigureOut">
              <a:rPr lang="ru-RU"/>
              <a:t>17.06.2026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85F1D98-4100-4811-B48B-BE249DA822D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520712" y="712788"/>
            <a:ext cx="2438192" cy="2494756"/>
          </a:xfrm>
        </p:spPr>
        <p:txBody>
          <a:bodyPr anchor="b"/>
          <a:lstStyle>
            <a:lvl1pPr>
              <a:defRPr sz="265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 bwMode="auto"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50"/>
            </a:lvl1pPr>
            <a:lvl2pPr marL="377967" indent="0">
              <a:buNone/>
              <a:defRPr sz="2300"/>
            </a:lvl2pPr>
            <a:lvl3pPr marL="755934" indent="0">
              <a:buNone/>
              <a:defRPr sz="2000"/>
            </a:lvl3pPr>
            <a:lvl4pPr marL="1133902" indent="0">
              <a:buNone/>
              <a:defRPr sz="1650"/>
            </a:lvl4pPr>
            <a:lvl5pPr marL="1511869" indent="0">
              <a:buNone/>
              <a:defRPr sz="1650"/>
            </a:lvl5pPr>
            <a:lvl6pPr marL="1889836" indent="0">
              <a:buNone/>
              <a:defRPr sz="1650"/>
            </a:lvl6pPr>
            <a:lvl7pPr marL="2267803" indent="0">
              <a:buNone/>
              <a:defRPr sz="1650"/>
            </a:lvl7pPr>
            <a:lvl8pPr marL="2645771" indent="0">
              <a:buNone/>
              <a:defRPr sz="1650"/>
            </a:lvl8pPr>
            <a:lvl9pPr marL="3023738" indent="0">
              <a:buNone/>
              <a:defRPr sz="1650"/>
            </a:lvl9pPr>
          </a:lstStyle>
          <a:p>
            <a:pPr>
              <a:defRPr/>
            </a:pPr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00"/>
            </a:lvl1pPr>
            <a:lvl2pPr marL="377967" indent="0">
              <a:buNone/>
              <a:defRPr sz="1150"/>
            </a:lvl2pPr>
            <a:lvl3pPr marL="755934" indent="0">
              <a:buNone/>
              <a:defRPr sz="1000"/>
            </a:lvl3pPr>
            <a:lvl4pPr marL="1133902" indent="0">
              <a:buNone/>
              <a:defRPr sz="850"/>
            </a:lvl4pPr>
            <a:lvl5pPr marL="1511869" indent="0">
              <a:buNone/>
              <a:defRPr sz="850"/>
            </a:lvl5pPr>
            <a:lvl6pPr marL="1889836" indent="0">
              <a:buNone/>
              <a:defRPr sz="850"/>
            </a:lvl6pPr>
            <a:lvl7pPr marL="2267803" indent="0">
              <a:buNone/>
              <a:defRPr sz="850"/>
            </a:lvl7pPr>
            <a:lvl8pPr marL="2645771" indent="0">
              <a:buNone/>
              <a:defRPr sz="850"/>
            </a:lvl8pPr>
            <a:lvl9pPr marL="3023738" indent="0">
              <a:buNone/>
              <a:defRPr sz="85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F403860-475C-4539-BE65-2524F8905837}" type="datetimeFigureOut">
              <a:rPr lang="ru-RU"/>
              <a:t>17.06.2026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85F1D98-4100-4811-B48B-BE249DA822D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F403860-475C-4539-BE65-2524F8905837}" type="datetimeFigureOut">
              <a:rPr lang="ru-RU"/>
              <a:t>17.06.2026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2504143" y="9909729"/>
            <a:ext cx="2551389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85F1D98-4100-4811-B48B-BE249DA822D1}" type="slidenum">
              <a:rPr lang="ru-RU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755934">
        <a:lnSpc>
          <a:spcPct val="90000"/>
        </a:lnSpc>
        <a:spcBef>
          <a:spcPts val="0"/>
        </a:spcBef>
        <a:buNone/>
        <a:defRPr sz="365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>
        <a:lnSpc>
          <a:spcPct val="90000"/>
        </a:lnSpc>
        <a:spcBef>
          <a:spcPts val="827"/>
        </a:spcBef>
        <a:buFont typeface="Arial"/>
        <a:buChar char="•"/>
        <a:defRPr sz="23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>
        <a:lnSpc>
          <a:spcPct val="90000"/>
        </a:lnSpc>
        <a:spcBef>
          <a:spcPts val="413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>
        <a:lnSpc>
          <a:spcPct val="90000"/>
        </a:lnSpc>
        <a:spcBef>
          <a:spcPts val="413"/>
        </a:spcBef>
        <a:buFont typeface="Arial"/>
        <a:buChar char="•"/>
        <a:defRPr sz="165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>
        <a:lnSpc>
          <a:spcPct val="90000"/>
        </a:lnSpc>
        <a:spcBef>
          <a:spcPts val="413"/>
        </a:spcBef>
        <a:buFont typeface="Arial"/>
        <a:buChar char="•"/>
        <a:defRPr sz="15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>
        <a:lnSpc>
          <a:spcPct val="90000"/>
        </a:lnSpc>
        <a:spcBef>
          <a:spcPts val="413"/>
        </a:spcBef>
        <a:buFont typeface="Arial"/>
        <a:buChar char="•"/>
        <a:defRPr sz="15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>
        <a:lnSpc>
          <a:spcPct val="90000"/>
        </a:lnSpc>
        <a:spcBef>
          <a:spcPts val="413"/>
        </a:spcBef>
        <a:buFont typeface="Arial"/>
        <a:buChar char="•"/>
        <a:defRPr sz="15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>
        <a:lnSpc>
          <a:spcPct val="90000"/>
        </a:lnSpc>
        <a:spcBef>
          <a:spcPts val="413"/>
        </a:spcBef>
        <a:buFont typeface="Arial"/>
        <a:buChar char="•"/>
        <a:defRPr sz="15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>
        <a:lnSpc>
          <a:spcPct val="90000"/>
        </a:lnSpc>
        <a:spcBef>
          <a:spcPts val="413"/>
        </a:spcBef>
        <a:buFont typeface="Arial"/>
        <a:buChar char="•"/>
        <a:defRPr sz="15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>
        <a:lnSpc>
          <a:spcPct val="90000"/>
        </a:lnSpc>
        <a:spcBef>
          <a:spcPts val="413"/>
        </a:spcBef>
        <a:buFont typeface="Arial"/>
        <a:buChar char="•"/>
        <a:defRPr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>
        <a:defRPr sz="15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>
        <a:defRPr sz="15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>
        <a:defRPr sz="15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>
        <a:defRPr sz="15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>
        <a:defRPr sz="15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>
        <a:defRPr sz="15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>
        <a:defRPr sz="15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>
        <a:defRPr sz="15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>
        <a:defRPr sz="15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4D721D0-0CCC-CDF0-C66C-7FAF9266EF9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1" y="-67529"/>
            <a:ext cx="7558636" cy="1069181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0ABC637-7637-5FB7-CC48-D12C3785D588}"/>
              </a:ext>
            </a:extLst>
          </p:cNvPr>
          <p:cNvSpPr txBox="1"/>
          <p:nvPr/>
        </p:nvSpPr>
        <p:spPr>
          <a:xfrm>
            <a:off x="512824" y="682869"/>
            <a:ext cx="22381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004781"/>
                </a:solidFill>
                <a:latin typeface="PT Sans" panose="020B0503020203020204" pitchFamily="34" charset="-52"/>
              </a:rPr>
              <a:t>Уважаемые жители!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CB08D4A-45C0-77C9-D28B-C79F846C418A}"/>
              </a:ext>
            </a:extLst>
          </p:cNvPr>
          <p:cNvSpPr txBox="1"/>
          <p:nvPr/>
        </p:nvSpPr>
        <p:spPr>
          <a:xfrm>
            <a:off x="496781" y="926210"/>
            <a:ext cx="66659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rgbClr val="004781"/>
                </a:solidFill>
                <a:latin typeface="PT Sans" panose="020B0503020203020204" pitchFamily="34" charset="-52"/>
              </a:rPr>
              <a:t>Для вашего удобства на территории работает мобильный офис МосОблЕИРЦ. В офисе можно</a:t>
            </a:r>
            <a:r>
              <a:rPr lang="en-US" sz="1600" dirty="0">
                <a:solidFill>
                  <a:srgbClr val="004781"/>
                </a:solidFill>
                <a:latin typeface="PT Sans" panose="020B0503020203020204" pitchFamily="34" charset="-52"/>
              </a:rPr>
              <a:t>:</a:t>
            </a:r>
            <a:endParaRPr lang="ru-RU" sz="1600" dirty="0">
              <a:solidFill>
                <a:srgbClr val="004781"/>
              </a:solidFill>
              <a:latin typeface="PT Sans" panose="020B0503020203020204" pitchFamily="34" charset="-52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AB48B8F-1876-3415-A1B2-23E5B232294D}"/>
              </a:ext>
            </a:extLst>
          </p:cNvPr>
          <p:cNvSpPr txBox="1"/>
          <p:nvPr/>
        </p:nvSpPr>
        <p:spPr>
          <a:xfrm>
            <a:off x="512824" y="1422435"/>
            <a:ext cx="676586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b="1" dirty="0">
                <a:solidFill>
                  <a:srgbClr val="004781"/>
                </a:solidFill>
                <a:latin typeface="PT Sans" panose="020B0503020203020204" pitchFamily="34" charset="-52"/>
              </a:rPr>
              <a:t>передать показания приборов учёта</a:t>
            </a:r>
          </a:p>
          <a:p>
            <a:r>
              <a:rPr lang="ru-RU" sz="1500" b="1" dirty="0">
                <a:solidFill>
                  <a:srgbClr val="004781"/>
                </a:solidFill>
                <a:latin typeface="PT Sans" panose="020B0503020203020204" pitchFamily="34" charset="-52"/>
              </a:rPr>
              <a:t>проконсультироваться со специалистом</a:t>
            </a:r>
          </a:p>
          <a:p>
            <a:r>
              <a:rPr lang="ru-RU" sz="1500" b="1" dirty="0">
                <a:solidFill>
                  <a:srgbClr val="004781"/>
                </a:solidFill>
                <a:latin typeface="PT Sans" panose="020B0503020203020204" pitchFamily="34" charset="-52"/>
              </a:rPr>
              <a:t>получить копию финансово-лицевого счёта</a:t>
            </a:r>
          </a:p>
          <a:p>
            <a:r>
              <a:rPr lang="ru-RU" sz="1500" b="1" dirty="0">
                <a:solidFill>
                  <a:srgbClr val="004781"/>
                </a:solidFill>
                <a:latin typeface="PT Sans" panose="020B0503020203020204" pitchFamily="34" charset="-52"/>
              </a:rPr>
              <a:t>получить справку о задолженности либо </a:t>
            </a:r>
          </a:p>
          <a:p>
            <a:r>
              <a:rPr lang="ru-RU" sz="1500" b="1" dirty="0">
                <a:solidFill>
                  <a:srgbClr val="004781"/>
                </a:solidFill>
                <a:latin typeface="PT Sans" panose="020B0503020203020204" pitchFamily="34" charset="-52"/>
              </a:rPr>
              <a:t>её отсутствии</a:t>
            </a:r>
          </a:p>
          <a:p>
            <a:r>
              <a:rPr lang="ru-RU" sz="1500" b="1" dirty="0">
                <a:solidFill>
                  <a:srgbClr val="004781"/>
                </a:solidFill>
                <a:latin typeface="PT Sans" panose="020B0503020203020204" pitchFamily="34" charset="-52"/>
              </a:rPr>
              <a:t>получить дубликат платёжного документа</a:t>
            </a:r>
          </a:p>
          <a:p>
            <a:r>
              <a:rPr lang="ru-RU" sz="1500" b="1" dirty="0">
                <a:solidFill>
                  <a:srgbClr val="004781"/>
                </a:solidFill>
                <a:latin typeface="PT Sans" panose="020B0503020203020204" pitchFamily="34" charset="-52"/>
              </a:rPr>
              <a:t>изменить владельца лицевого счета</a:t>
            </a:r>
          </a:p>
          <a:p>
            <a:r>
              <a:rPr lang="ru-RU" sz="1500" b="1" dirty="0">
                <a:solidFill>
                  <a:srgbClr val="004781"/>
                </a:solidFill>
                <a:latin typeface="PT Sans" panose="020B0503020203020204" pitchFamily="34" charset="-52"/>
              </a:rPr>
              <a:t>заключить договор энергоснабжения</a:t>
            </a:r>
          </a:p>
          <a:p>
            <a:r>
              <a:rPr lang="ru-RU" sz="1500" b="1" dirty="0">
                <a:solidFill>
                  <a:srgbClr val="004781"/>
                </a:solidFill>
                <a:latin typeface="PT Sans" panose="020B0503020203020204" pitchFamily="34" charset="-52"/>
              </a:rPr>
              <a:t>получить помощь в регистрации личного кабинета </a:t>
            </a:r>
          </a:p>
          <a:p>
            <a:r>
              <a:rPr lang="ru-RU" sz="1500" b="1" dirty="0">
                <a:solidFill>
                  <a:srgbClr val="004781"/>
                </a:solidFill>
                <a:latin typeface="PT Sans" panose="020B0503020203020204" pitchFamily="34" charset="-52"/>
              </a:rPr>
              <a:t>заказать услугу по поверке/замене приборов учета расхода воды</a:t>
            </a:r>
          </a:p>
          <a:p>
            <a:r>
              <a:rPr lang="ru-RU" sz="1500" b="1" dirty="0">
                <a:solidFill>
                  <a:srgbClr val="004781"/>
                </a:solidFill>
                <a:latin typeface="PT Sans" panose="020B0503020203020204" pitchFamily="34" charset="-52"/>
              </a:rPr>
              <a:t>произвести безналичную оплату жилищно-коммунальных услуг</a:t>
            </a:r>
          </a:p>
          <a:p>
            <a:endParaRPr lang="ru-RU" sz="1500" b="1" dirty="0">
              <a:solidFill>
                <a:srgbClr val="004781"/>
              </a:solidFill>
              <a:latin typeface="PT Sans" panose="020B0503020203020204" pitchFamily="34" charset="-52"/>
            </a:endParaRP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64B417AF-AECB-9E50-BE4F-007E24368A7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8698" y="1351421"/>
            <a:ext cx="2919990" cy="1987300"/>
          </a:xfrm>
          <a:prstGeom prst="rect">
            <a:avLst/>
          </a:prstGeom>
        </p:spPr>
      </p:pic>
      <p:sp>
        <p:nvSpPr>
          <p:cNvPr id="16" name="Овал 15">
            <a:extLst>
              <a:ext uri="{FF2B5EF4-FFF2-40B4-BE49-F238E27FC236}">
                <a16:creationId xmlns:a16="http://schemas.microsoft.com/office/drawing/2014/main" id="{1F48A1FA-970F-BBCC-D7C1-1F7B157096FD}"/>
              </a:ext>
            </a:extLst>
          </p:cNvPr>
          <p:cNvSpPr/>
          <p:nvPr/>
        </p:nvSpPr>
        <p:spPr>
          <a:xfrm>
            <a:off x="319561" y="1774892"/>
            <a:ext cx="104775" cy="10477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  <a:endParaRPr lang="ru-RU" dirty="0"/>
          </a:p>
        </p:txBody>
      </p:sp>
      <p:sp>
        <p:nvSpPr>
          <p:cNvPr id="17" name="Овал 16">
            <a:extLst>
              <a:ext uri="{FF2B5EF4-FFF2-40B4-BE49-F238E27FC236}">
                <a16:creationId xmlns:a16="http://schemas.microsoft.com/office/drawing/2014/main" id="{D1A3E75B-0F5E-73C9-C260-170AEB1387B4}"/>
              </a:ext>
            </a:extLst>
          </p:cNvPr>
          <p:cNvSpPr/>
          <p:nvPr/>
        </p:nvSpPr>
        <p:spPr>
          <a:xfrm>
            <a:off x="319560" y="2215540"/>
            <a:ext cx="104775" cy="10477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  <a:endParaRPr lang="ru-RU" dirty="0"/>
          </a:p>
        </p:txBody>
      </p:sp>
      <p:sp>
        <p:nvSpPr>
          <p:cNvPr id="18" name="Овал 17">
            <a:extLst>
              <a:ext uri="{FF2B5EF4-FFF2-40B4-BE49-F238E27FC236}">
                <a16:creationId xmlns:a16="http://schemas.microsoft.com/office/drawing/2014/main" id="{779A36E6-C8BC-B690-13C7-37DB79DC815D}"/>
              </a:ext>
            </a:extLst>
          </p:cNvPr>
          <p:cNvSpPr/>
          <p:nvPr/>
        </p:nvSpPr>
        <p:spPr>
          <a:xfrm>
            <a:off x="319560" y="1986921"/>
            <a:ext cx="104775" cy="10477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 bwMode="auto">
          <a:xfrm>
            <a:off x="345900" y="4081052"/>
            <a:ext cx="6847754" cy="1836528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b" anchorCtr="0" forceAA="0" compatLnSpc="0">
            <a:spAutoFit/>
          </a:bodyPr>
          <a:lstStyle/>
          <a:p>
            <a:pPr>
              <a:defRPr/>
            </a:pPr>
            <a:r>
              <a:rPr lang="ru-RU" sz="1050" dirty="0">
                <a:solidFill>
                  <a:srgbClr val="004781"/>
                </a:solidFill>
                <a:latin typeface="PT Sans"/>
                <a:ea typeface="Times New Roman"/>
              </a:rPr>
              <a:t>В июле</a:t>
            </a:r>
            <a:r>
              <a:rPr lang="ru-RU" sz="1050" b="1" dirty="0">
                <a:solidFill>
                  <a:srgbClr val="004781"/>
                </a:solidFill>
                <a:latin typeface="PT Sans"/>
                <a:ea typeface="Times New Roman"/>
              </a:rPr>
              <a:t> 2026 </a:t>
            </a:r>
            <a:r>
              <a:rPr lang="ru-RU" sz="1050" dirty="0">
                <a:solidFill>
                  <a:srgbClr val="004781"/>
                </a:solidFill>
                <a:latin typeface="PT Sans"/>
                <a:ea typeface="Times New Roman"/>
              </a:rPr>
              <a:t>года на территории городского округа </a:t>
            </a:r>
            <a:r>
              <a:rPr lang="ru-RU" sz="1050" b="1" dirty="0">
                <a:solidFill>
                  <a:srgbClr val="004781"/>
                </a:solidFill>
                <a:latin typeface="PT Sans"/>
                <a:ea typeface="Times New Roman"/>
              </a:rPr>
              <a:t>Воскресенск </a:t>
            </a:r>
            <a:r>
              <a:rPr lang="ru-RU" sz="1050" dirty="0">
                <a:solidFill>
                  <a:srgbClr val="004781"/>
                </a:solidFill>
                <a:latin typeface="PT Sans"/>
                <a:ea typeface="Times New Roman"/>
              </a:rPr>
              <a:t>мобильный офис работает по адресам:</a:t>
            </a:r>
            <a:endParaRPr sz="1050" b="1" dirty="0">
              <a:solidFill>
                <a:srgbClr val="004781"/>
              </a:solidFill>
              <a:latin typeface="PT Sans"/>
              <a:ea typeface="Times New Roman"/>
            </a:endParaRPr>
          </a:p>
          <a:p>
            <a:pPr>
              <a:defRPr/>
            </a:pPr>
            <a:r>
              <a:rPr lang="ru-RU" sz="1200" b="1" dirty="0">
                <a:solidFill>
                  <a:schemeClr val="accent5">
                    <a:lumMod val="50000"/>
                  </a:schemeClr>
                </a:solidFill>
                <a:latin typeface="PT Sans"/>
                <a:cs typeface="PT Sans"/>
              </a:rPr>
              <a:t>Московская область, п. Фосфоритный, ул. Зайцева, д.22</a:t>
            </a:r>
            <a:endParaRPr sz="1200" b="1" dirty="0">
              <a:solidFill>
                <a:schemeClr val="accent5">
                  <a:lumMod val="50000"/>
                </a:schemeClr>
              </a:solidFill>
              <a:latin typeface="PT Sans"/>
              <a:cs typeface="PT Sans"/>
            </a:endParaRPr>
          </a:p>
          <a:p>
            <a:pPr>
              <a:lnSpc>
                <a:spcPct val="114999"/>
              </a:lnSpc>
              <a:spcAft>
                <a:spcPts val="999"/>
              </a:spcAft>
              <a:defRPr/>
            </a:pPr>
            <a:r>
              <a:rPr lang="ru-RU" sz="1200" b="1" i="0" u="none" strike="noStrike" cap="none" spc="0" dirty="0">
                <a:solidFill>
                  <a:srgbClr val="004781"/>
                </a:solidFill>
                <a:latin typeface="PT Sans"/>
                <a:ea typeface="Times New Roman"/>
                <a:cs typeface="PT Sans"/>
              </a:rPr>
              <a:t>График работы:    </a:t>
            </a:r>
            <a:r>
              <a:rPr lang="ru-RU" sz="1200" b="1" dirty="0">
                <a:solidFill>
                  <a:srgbClr val="004781"/>
                </a:solidFill>
                <a:latin typeface="PT Sans"/>
                <a:ea typeface="Times New Roman"/>
                <a:cs typeface="PT Sans"/>
              </a:rPr>
              <a:t>21.07.2026 с 10-30 до 15-30</a:t>
            </a:r>
          </a:p>
          <a:p>
            <a:pPr>
              <a:defRPr/>
            </a:pPr>
            <a:r>
              <a:rPr lang="ru-RU" sz="1200" b="1" i="0" u="none" strike="noStrike" cap="none" spc="0" dirty="0">
                <a:solidFill>
                  <a:srgbClr val="004781"/>
                </a:solidFill>
                <a:latin typeface="PT Sans"/>
                <a:cs typeface="Times New Roman"/>
              </a:rPr>
              <a:t>М</a:t>
            </a:r>
            <a:r>
              <a:rPr lang="ru-RU" sz="1200" b="1" dirty="0">
                <a:solidFill>
                  <a:srgbClr val="004781"/>
                </a:solidFill>
                <a:latin typeface="PT Sans"/>
                <a:cs typeface="Times New Roman"/>
              </a:rPr>
              <a:t>осковская область, ул. Карла Маркса, д.13</a:t>
            </a:r>
            <a:endParaRPr lang="ru-RU" sz="1200" b="1" i="0" u="none" strike="noStrike" cap="none" spc="0" dirty="0">
              <a:solidFill>
                <a:schemeClr val="accent5">
                  <a:lumMod val="50000"/>
                </a:schemeClr>
              </a:solidFill>
              <a:latin typeface="PT Sans" panose="020B0503020203020204"/>
              <a:cs typeface="Times New Roman"/>
            </a:endParaRPr>
          </a:p>
          <a:p>
            <a:pPr>
              <a:defRPr/>
            </a:pPr>
            <a:r>
              <a:rPr lang="ru-RU" sz="1200" b="1" dirty="0">
                <a:solidFill>
                  <a:schemeClr val="accent5">
                    <a:lumMod val="50000"/>
                  </a:schemeClr>
                </a:solidFill>
                <a:latin typeface="PT Sans" panose="020B0503020203020204"/>
                <a:cs typeface="Times New Roman"/>
              </a:rPr>
              <a:t> График работы</a:t>
            </a:r>
            <a:r>
              <a:rPr lang="ru-RU" sz="1200" b="1">
                <a:solidFill>
                  <a:schemeClr val="accent5">
                    <a:lumMod val="50000"/>
                  </a:schemeClr>
                </a:solidFill>
                <a:latin typeface="PT Sans" panose="020B0503020203020204"/>
                <a:cs typeface="Times New Roman"/>
              </a:rPr>
              <a:t>:  09.07.2026 </a:t>
            </a:r>
            <a:r>
              <a:rPr lang="ru-RU" sz="1200" b="1" dirty="0">
                <a:solidFill>
                  <a:schemeClr val="accent5">
                    <a:lumMod val="50000"/>
                  </a:schemeClr>
                </a:solidFill>
                <a:latin typeface="PT Sans" panose="020B0503020203020204"/>
                <a:cs typeface="Times New Roman"/>
              </a:rPr>
              <a:t>с 10-00 до 15-00</a:t>
            </a:r>
            <a:endParaRPr lang="ru-RU" sz="1200" b="1" i="0" u="none" strike="noStrike" cap="none" spc="0" dirty="0">
              <a:solidFill>
                <a:schemeClr val="accent5">
                  <a:lumMod val="50000"/>
                </a:schemeClr>
              </a:solidFill>
              <a:latin typeface="PT Sans" panose="020B0503020203020204"/>
              <a:cs typeface="Times New Roman"/>
            </a:endParaRPr>
          </a:p>
          <a:p>
            <a:pPr>
              <a:spcAft>
                <a:spcPts val="600"/>
              </a:spcAft>
              <a:defRPr/>
            </a:pPr>
            <a:endParaRPr lang="ru-RU" sz="1100" b="1" i="0" u="none" strike="noStrike" cap="none" spc="0" dirty="0">
              <a:solidFill>
                <a:schemeClr val="accent5">
                  <a:lumMod val="50000"/>
                </a:schemeClr>
              </a:solidFill>
              <a:latin typeface="PT Sans" panose="020B0503020203020204"/>
              <a:cs typeface="Times New Roman"/>
            </a:endParaRPr>
          </a:p>
          <a:p>
            <a:pPr>
              <a:defRPr/>
            </a:pPr>
            <a:endParaRPr lang="ru-RU" sz="1200" b="1" dirty="0">
              <a:solidFill>
                <a:srgbClr val="004781"/>
              </a:solidFill>
              <a:latin typeface="PT Sans"/>
              <a:ea typeface="Calibri"/>
            </a:endParaRPr>
          </a:p>
          <a:p>
            <a:pPr>
              <a:defRPr/>
            </a:pPr>
            <a:endParaRPr lang="ru-RU" sz="1500" dirty="0">
              <a:solidFill>
                <a:srgbClr val="004781"/>
              </a:solidFill>
              <a:latin typeface="PT Sans"/>
            </a:endParaRPr>
          </a:p>
        </p:txBody>
      </p:sp>
      <p:sp>
        <p:nvSpPr>
          <p:cNvPr id="9" name="TextBox 8"/>
          <p:cNvSpPr txBox="1"/>
          <p:nvPr/>
        </p:nvSpPr>
        <p:spPr bwMode="auto">
          <a:xfrm>
            <a:off x="311872" y="5288141"/>
            <a:ext cx="6847753" cy="9170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999"/>
              </a:lnSpc>
              <a:spcAft>
                <a:spcPts val="1000"/>
              </a:spcAft>
              <a:defRPr/>
            </a:pPr>
            <a:r>
              <a:rPr lang="ru-RU" sz="1000" dirty="0">
                <a:solidFill>
                  <a:srgbClr val="004781"/>
                </a:solidFill>
                <a:latin typeface="PT Sans"/>
                <a:ea typeface="Times New Roman"/>
              </a:rPr>
              <a:t>Проконсультироваться по вопросам начислений за жилищно-коммунальные услуги можно по телефону контактного центра МосОблЕИРЦ 8 499 444-01-00 ежедневно с 8.00 до 22.00. </a:t>
            </a:r>
            <a:endParaRPr sz="1000" dirty="0">
              <a:solidFill>
                <a:srgbClr val="004781"/>
              </a:solidFill>
              <a:latin typeface="PT Sans"/>
              <a:ea typeface="Calibri"/>
            </a:endParaRPr>
          </a:p>
          <a:p>
            <a:pPr>
              <a:lnSpc>
                <a:spcPct val="114999"/>
              </a:lnSpc>
              <a:spcAft>
                <a:spcPts val="1000"/>
              </a:spcAft>
              <a:defRPr/>
            </a:pPr>
            <a:r>
              <a:rPr lang="ru-RU" sz="1000" dirty="0">
                <a:solidFill>
                  <a:srgbClr val="004781"/>
                </a:solidFill>
                <a:latin typeface="PT Sans"/>
                <a:ea typeface="Times New Roman"/>
              </a:rPr>
              <a:t>Оплатить коммунальные счета можно в личном кабинете «МосОблЕИРЦ Онлайн» или через кнопку моментальной оплаты на главной странице сайта расчетного центра. </a:t>
            </a:r>
            <a:endParaRPr sz="1000" dirty="0">
              <a:solidFill>
                <a:srgbClr val="004781"/>
              </a:solidFill>
              <a:latin typeface="PT Sans"/>
              <a:ea typeface="Calibri"/>
            </a:endParaRPr>
          </a:p>
        </p:txBody>
      </p:sp>
      <p:sp>
        <p:nvSpPr>
          <p:cNvPr id="10" name="TextBox 9"/>
          <p:cNvSpPr txBox="1"/>
          <p:nvPr/>
        </p:nvSpPr>
        <p:spPr bwMode="auto">
          <a:xfrm>
            <a:off x="319560" y="7087604"/>
            <a:ext cx="20409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ru-RU" sz="1000" dirty="0">
                <a:solidFill>
                  <a:srgbClr val="004781"/>
                </a:solidFill>
                <a:latin typeface="PT Sans"/>
                <a:ea typeface="Calibri"/>
                <a:cs typeface="Calibri"/>
              </a:rPr>
              <a:t>С уважением, Ваш МосОблЕИРЦ.</a:t>
            </a:r>
            <a:endParaRPr lang="ru-RU" sz="1000" dirty="0">
              <a:solidFill>
                <a:srgbClr val="004781"/>
              </a:solidFill>
              <a:latin typeface="PT Sans"/>
              <a:ea typeface="Calibri"/>
            </a:endParaRPr>
          </a:p>
          <a:p>
            <a:pPr>
              <a:defRPr/>
            </a:pPr>
            <a:endParaRPr lang="ru-RU" sz="1000" dirty="0">
              <a:solidFill>
                <a:srgbClr val="004781"/>
              </a:solidFill>
              <a:latin typeface="PT Sans"/>
            </a:endParaRPr>
          </a:p>
        </p:txBody>
      </p:sp>
      <p:sp>
        <p:nvSpPr>
          <p:cNvPr id="19" name="Овал 18">
            <a:extLst>
              <a:ext uri="{FF2B5EF4-FFF2-40B4-BE49-F238E27FC236}">
                <a16:creationId xmlns:a16="http://schemas.microsoft.com/office/drawing/2014/main" id="{AD6C77A3-FB9C-4B21-8BF7-A08A62DD674C}"/>
              </a:ext>
            </a:extLst>
          </p:cNvPr>
          <p:cNvSpPr/>
          <p:nvPr/>
        </p:nvSpPr>
        <p:spPr bwMode="auto">
          <a:xfrm>
            <a:off x="319560" y="2679632"/>
            <a:ext cx="104775" cy="10477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  <a:endParaRPr lang="ru-RU" dirty="0"/>
          </a:p>
        </p:txBody>
      </p:sp>
      <p:sp>
        <p:nvSpPr>
          <p:cNvPr id="20" name="Овал 19">
            <a:extLst>
              <a:ext uri="{FF2B5EF4-FFF2-40B4-BE49-F238E27FC236}">
                <a16:creationId xmlns:a16="http://schemas.microsoft.com/office/drawing/2014/main" id="{3AF2A179-2255-4A5D-A10E-0A3F226A7DBB}"/>
              </a:ext>
            </a:extLst>
          </p:cNvPr>
          <p:cNvSpPr/>
          <p:nvPr/>
        </p:nvSpPr>
        <p:spPr bwMode="auto">
          <a:xfrm>
            <a:off x="319561" y="2883051"/>
            <a:ext cx="104775" cy="10477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  <a:endParaRPr lang="ru-RU" dirty="0"/>
          </a:p>
        </p:txBody>
      </p:sp>
      <p:sp>
        <p:nvSpPr>
          <p:cNvPr id="22" name="Овал 21">
            <a:extLst>
              <a:ext uri="{FF2B5EF4-FFF2-40B4-BE49-F238E27FC236}">
                <a16:creationId xmlns:a16="http://schemas.microsoft.com/office/drawing/2014/main" id="{B139238D-6FBA-4FC4-A5D6-51E422030DC9}"/>
              </a:ext>
            </a:extLst>
          </p:cNvPr>
          <p:cNvSpPr/>
          <p:nvPr/>
        </p:nvSpPr>
        <p:spPr bwMode="auto">
          <a:xfrm>
            <a:off x="319561" y="1541813"/>
            <a:ext cx="104775" cy="10477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  <a:endParaRPr lang="ru-RU" dirty="0"/>
          </a:p>
        </p:txBody>
      </p:sp>
      <p:sp>
        <p:nvSpPr>
          <p:cNvPr id="23" name="Овал 22">
            <a:extLst>
              <a:ext uri="{FF2B5EF4-FFF2-40B4-BE49-F238E27FC236}">
                <a16:creationId xmlns:a16="http://schemas.microsoft.com/office/drawing/2014/main" id="{B0D886FE-350E-461E-8BA4-2697A19BBBCF}"/>
              </a:ext>
            </a:extLst>
          </p:cNvPr>
          <p:cNvSpPr/>
          <p:nvPr/>
        </p:nvSpPr>
        <p:spPr bwMode="auto">
          <a:xfrm>
            <a:off x="319560" y="3125869"/>
            <a:ext cx="104775" cy="10477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  <a:endParaRPr lang="ru-RU" dirty="0"/>
          </a:p>
        </p:txBody>
      </p:sp>
      <p:sp>
        <p:nvSpPr>
          <p:cNvPr id="24" name="Овал 23">
            <a:extLst>
              <a:ext uri="{FF2B5EF4-FFF2-40B4-BE49-F238E27FC236}">
                <a16:creationId xmlns:a16="http://schemas.microsoft.com/office/drawing/2014/main" id="{5CA02241-A0EA-4F6C-A6F7-08E9AE98DDEC}"/>
              </a:ext>
            </a:extLst>
          </p:cNvPr>
          <p:cNvSpPr/>
          <p:nvPr/>
        </p:nvSpPr>
        <p:spPr bwMode="auto">
          <a:xfrm>
            <a:off x="319560" y="3361198"/>
            <a:ext cx="104775" cy="10477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  <a:endParaRPr lang="ru-RU" dirty="0"/>
          </a:p>
        </p:txBody>
      </p:sp>
      <p:sp>
        <p:nvSpPr>
          <p:cNvPr id="25" name="Овал 24">
            <a:extLst>
              <a:ext uri="{FF2B5EF4-FFF2-40B4-BE49-F238E27FC236}">
                <a16:creationId xmlns:a16="http://schemas.microsoft.com/office/drawing/2014/main" id="{BE563205-A7B9-432B-9C7F-2C46701061D2}"/>
              </a:ext>
            </a:extLst>
          </p:cNvPr>
          <p:cNvSpPr/>
          <p:nvPr/>
        </p:nvSpPr>
        <p:spPr bwMode="auto">
          <a:xfrm>
            <a:off x="319560" y="3578569"/>
            <a:ext cx="104775" cy="10477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  <a:endParaRPr lang="ru-RU" dirty="0"/>
          </a:p>
        </p:txBody>
      </p:sp>
      <p:sp>
        <p:nvSpPr>
          <p:cNvPr id="26" name="Овал 25">
            <a:extLst>
              <a:ext uri="{FF2B5EF4-FFF2-40B4-BE49-F238E27FC236}">
                <a16:creationId xmlns:a16="http://schemas.microsoft.com/office/drawing/2014/main" id="{001AF9E4-E0AC-4162-91B8-3A08C6EB44D9}"/>
              </a:ext>
            </a:extLst>
          </p:cNvPr>
          <p:cNvSpPr/>
          <p:nvPr/>
        </p:nvSpPr>
        <p:spPr bwMode="auto">
          <a:xfrm>
            <a:off x="319560" y="3813433"/>
            <a:ext cx="104775" cy="10477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Тема 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87</TotalTime>
  <Words>181</Words>
  <Application>Microsoft Office PowerPoint</Application>
  <DocSecurity>0</DocSecurity>
  <PresentationFormat>Произвольный</PresentationFormat>
  <Paragraphs>32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PT Sans</vt:lpstr>
      <vt:lpstr>Times New Roman</vt:lpstr>
      <vt:lpstr>Тема Office</vt:lpstr>
      <vt:lpstr>Презентация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segaa</dc:creator>
  <cp:keywords/>
  <dc:description/>
  <cp:lastModifiedBy>user</cp:lastModifiedBy>
  <cp:revision>35</cp:revision>
  <cp:lastPrinted>2025-08-11T10:15:23Z</cp:lastPrinted>
  <dcterms:created xsi:type="dcterms:W3CDTF">2025-03-20T09:54:06Z</dcterms:created>
  <dcterms:modified xsi:type="dcterms:W3CDTF">2026-06-17T06:49:32Z</dcterms:modified>
  <cp:category/>
  <dc:identifier/>
  <cp:contentStatus/>
  <dc:language/>
  <cp:version/>
</cp:coreProperties>
</file>