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65" r:id="rId4"/>
  </p:sldMasterIdLst>
  <p:notesMasterIdLst>
    <p:notesMasterId r:id="rId129"/>
  </p:notesMasterIdLst>
  <p:handoutMasterIdLst>
    <p:handoutMasterId r:id="rId130"/>
  </p:handoutMasterIdLst>
  <p:sldIdLst>
    <p:sldId id="257" r:id="rId5"/>
    <p:sldId id="258" r:id="rId6"/>
    <p:sldId id="312" r:id="rId7"/>
    <p:sldId id="268" r:id="rId8"/>
    <p:sldId id="326" r:id="rId9"/>
    <p:sldId id="271" r:id="rId10"/>
    <p:sldId id="477" r:id="rId11"/>
    <p:sldId id="476" r:id="rId12"/>
    <p:sldId id="324" r:id="rId13"/>
    <p:sldId id="269" r:id="rId14"/>
    <p:sldId id="320" r:id="rId15"/>
    <p:sldId id="270" r:id="rId16"/>
    <p:sldId id="317" r:id="rId17"/>
    <p:sldId id="316" r:id="rId18"/>
    <p:sldId id="471" r:id="rId19"/>
    <p:sldId id="721" r:id="rId20"/>
    <p:sldId id="722" r:id="rId21"/>
    <p:sldId id="723" r:id="rId22"/>
    <p:sldId id="738" r:id="rId23"/>
    <p:sldId id="754" r:id="rId24"/>
    <p:sldId id="724" r:id="rId25"/>
    <p:sldId id="725" r:id="rId26"/>
    <p:sldId id="726" r:id="rId27"/>
    <p:sldId id="727" r:id="rId28"/>
    <p:sldId id="728" r:id="rId29"/>
    <p:sldId id="742" r:id="rId30"/>
    <p:sldId id="743" r:id="rId31"/>
    <p:sldId id="733" r:id="rId32"/>
    <p:sldId id="745" r:id="rId33"/>
    <p:sldId id="746" r:id="rId34"/>
    <p:sldId id="747" r:id="rId35"/>
    <p:sldId id="748" r:id="rId36"/>
    <p:sldId id="749" r:id="rId37"/>
    <p:sldId id="750" r:id="rId38"/>
    <p:sldId id="734" r:id="rId39"/>
    <p:sldId id="744" r:id="rId40"/>
    <p:sldId id="752" r:id="rId41"/>
    <p:sldId id="755" r:id="rId42"/>
    <p:sldId id="914" r:id="rId43"/>
    <p:sldId id="915" r:id="rId44"/>
    <p:sldId id="916" r:id="rId45"/>
    <p:sldId id="917" r:id="rId46"/>
    <p:sldId id="918" r:id="rId47"/>
    <p:sldId id="919" r:id="rId48"/>
    <p:sldId id="920" r:id="rId49"/>
    <p:sldId id="921" r:id="rId50"/>
    <p:sldId id="922" r:id="rId51"/>
    <p:sldId id="923" r:id="rId52"/>
    <p:sldId id="924" r:id="rId53"/>
    <p:sldId id="925" r:id="rId54"/>
    <p:sldId id="926" r:id="rId55"/>
    <p:sldId id="927" r:id="rId56"/>
    <p:sldId id="928" r:id="rId57"/>
    <p:sldId id="929" r:id="rId58"/>
    <p:sldId id="930" r:id="rId59"/>
    <p:sldId id="931" r:id="rId60"/>
    <p:sldId id="932" r:id="rId61"/>
    <p:sldId id="933" r:id="rId62"/>
    <p:sldId id="934" r:id="rId63"/>
    <p:sldId id="935" r:id="rId64"/>
    <p:sldId id="936" r:id="rId65"/>
    <p:sldId id="937" r:id="rId66"/>
    <p:sldId id="939" r:id="rId67"/>
    <p:sldId id="940" r:id="rId68"/>
    <p:sldId id="941" r:id="rId69"/>
    <p:sldId id="942" r:id="rId70"/>
    <p:sldId id="943" r:id="rId71"/>
    <p:sldId id="944" r:id="rId72"/>
    <p:sldId id="945" r:id="rId73"/>
    <p:sldId id="947" r:id="rId74"/>
    <p:sldId id="819" r:id="rId75"/>
    <p:sldId id="820" r:id="rId76"/>
    <p:sldId id="821" r:id="rId77"/>
    <p:sldId id="822" r:id="rId78"/>
    <p:sldId id="823" r:id="rId79"/>
    <p:sldId id="824" r:id="rId80"/>
    <p:sldId id="825" r:id="rId81"/>
    <p:sldId id="826" r:id="rId82"/>
    <p:sldId id="827" r:id="rId83"/>
    <p:sldId id="828" r:id="rId84"/>
    <p:sldId id="865" r:id="rId85"/>
    <p:sldId id="866" r:id="rId86"/>
    <p:sldId id="867" r:id="rId87"/>
    <p:sldId id="868" r:id="rId88"/>
    <p:sldId id="869" r:id="rId89"/>
    <p:sldId id="870" r:id="rId90"/>
    <p:sldId id="872" r:id="rId91"/>
    <p:sldId id="873" r:id="rId92"/>
    <p:sldId id="874" r:id="rId93"/>
    <p:sldId id="875" r:id="rId94"/>
    <p:sldId id="876" r:id="rId95"/>
    <p:sldId id="877" r:id="rId96"/>
    <p:sldId id="878" r:id="rId97"/>
    <p:sldId id="879" r:id="rId98"/>
    <p:sldId id="880" r:id="rId99"/>
    <p:sldId id="881" r:id="rId100"/>
    <p:sldId id="882" r:id="rId101"/>
    <p:sldId id="883" r:id="rId102"/>
    <p:sldId id="884" r:id="rId103"/>
    <p:sldId id="885" r:id="rId104"/>
    <p:sldId id="886" r:id="rId105"/>
    <p:sldId id="887" r:id="rId106"/>
    <p:sldId id="888" r:id="rId107"/>
    <p:sldId id="889" r:id="rId108"/>
    <p:sldId id="890" r:id="rId109"/>
    <p:sldId id="891" r:id="rId110"/>
    <p:sldId id="892" r:id="rId111"/>
    <p:sldId id="893" r:id="rId112"/>
    <p:sldId id="894" r:id="rId113"/>
    <p:sldId id="895" r:id="rId114"/>
    <p:sldId id="911" r:id="rId115"/>
    <p:sldId id="912" r:id="rId116"/>
    <p:sldId id="896" r:id="rId117"/>
    <p:sldId id="897" r:id="rId118"/>
    <p:sldId id="898" r:id="rId119"/>
    <p:sldId id="899" r:id="rId120"/>
    <p:sldId id="949" r:id="rId121"/>
    <p:sldId id="950" r:id="rId122"/>
    <p:sldId id="904" r:id="rId123"/>
    <p:sldId id="952" r:id="rId124"/>
    <p:sldId id="907" r:id="rId125"/>
    <p:sldId id="908" r:id="rId126"/>
    <p:sldId id="909" r:id="rId127"/>
    <p:sldId id="910" r:id="rId128"/>
  </p:sldIdLst>
  <p:sldSz cx="12192000" cy="6858000"/>
  <p:notesSz cx="6797675" cy="9926638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C7"/>
    <a:srgbClr val="33CC33"/>
    <a:srgbClr val="FF66CC"/>
    <a:srgbClr val="CCFF66"/>
    <a:srgbClr val="FFCCCC"/>
    <a:srgbClr val="2B5679"/>
    <a:srgbClr val="2C567A"/>
    <a:srgbClr val="000000"/>
    <a:srgbClr val="0D1D51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93" autoAdjust="0"/>
    <p:restoredTop sz="93039" autoAdjust="0"/>
  </p:normalViewPr>
  <p:slideViewPr>
    <p:cSldViewPr snapToGrid="0" showGuides="1">
      <p:cViewPr varScale="1">
        <p:scale>
          <a:sx n="103" d="100"/>
          <a:sy n="103" d="100"/>
        </p:scale>
        <p:origin x="150" y="1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5" d="100"/>
          <a:sy n="45" d="100"/>
        </p:scale>
        <p:origin x="329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theme" Target="theme/theme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26" Type="http://schemas.openxmlformats.org/officeDocument/2006/relationships/slide" Target="slides/slide122.xml"/><Relationship Id="rId13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862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noProof="0" dirty="0" smtClean="0"/>
              <a:t>Доходы/расходы бюджета</a:t>
            </a:r>
          </a:p>
          <a:p>
            <a:pPr>
              <a:defRPr/>
            </a:pPr>
            <a:endParaRPr lang="ru-RU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862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793643078693082"/>
          <c:y val="0.17122423850301149"/>
          <c:w val="0.87015857853786405"/>
          <c:h val="0.691900782511657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57149720256154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FCA-49A0-9D91-8CEB30DCC14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18258162378761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E22-495B-86D3-1A26F8A1BE1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3572458038423122E-2"/>
                  <c:y val="-5.05346828083197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BDB-4EC5-868B-ED7C8493D0B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4015412724124502E-2"/>
                  <c:y val="-5.05354213321959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FCA-49A0-9D91-8CEB30DCC14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1825816237876234E-2"/>
                  <c:y val="5.053468280831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7B1-4821-982E-395096DC349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2189099970372278E-3"/>
                  <c:y val="-4.612510511351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FCA-49A0-9D91-8CEB30DCC14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lang="ru-RU" sz="1197" b="0" i="0" u="none" strike="noStrike" kern="1200" baseline="0" noProof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</c:numCache>
            </c:numRef>
          </c:cat>
          <c:val>
            <c:numRef>
              <c:f>Sheet1!$B$2:$B$8</c:f>
              <c:numCache>
                <c:formatCode>_-* #\ ##0.0\ _₽_-;\-* #\ ##0.0\ _₽_-;_-* "-"?\ _₽_-;_-@_-</c:formatCode>
                <c:ptCount val="7"/>
                <c:pt idx="0">
                  <c:v>6074</c:v>
                </c:pt>
                <c:pt idx="1">
                  <c:v>7221.7</c:v>
                </c:pt>
                <c:pt idx="2">
                  <c:v>8151.9</c:v>
                </c:pt>
                <c:pt idx="3">
                  <c:v>10265.700000000001</c:v>
                </c:pt>
                <c:pt idx="4">
                  <c:v>9634.5</c:v>
                </c:pt>
                <c:pt idx="5">
                  <c:v>9551.5</c:v>
                </c:pt>
                <c:pt idx="6">
                  <c:v>9899.2000000000007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0A-4379-94CC-B49DB6ADE8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889155787739329E-2"/>
                  <c:y val="-8.4546115981872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7B1-4821-982E-395096DC349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9524953376025695E-3"/>
                  <c:y val="-5.6151555159814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BDB-4EC5-868B-ED7C8493D0B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9762476688012775E-2"/>
                  <c:y val="5.67560195461786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7B1-4821-982E-395096DC349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319785118652808E-2"/>
                  <c:y val="-4.6382881085556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E22-495B-86D3-1A26F8A1BE1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873320900273519E-2"/>
                  <c:y val="-7.58020242124796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FCA-49A0-9D91-8CEB30DCC14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4.3684326816228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E22-495B-86D3-1A26F8A1BE1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7" b="0" i="0" u="none" strike="noStrike" kern="1200" baseline="0" noProof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</c:numCache>
            </c:numRef>
          </c:cat>
          <c:val>
            <c:numRef>
              <c:f>Sheet1!$C$2:$C$8</c:f>
              <c:numCache>
                <c:formatCode>_-* #\ ##0.0\ _₽_-;\-* #\ ##0.0\ _₽_-;_-* "-"?\ _₽_-;_-@_-</c:formatCode>
                <c:ptCount val="7"/>
                <c:pt idx="0">
                  <c:v>6286.9</c:v>
                </c:pt>
                <c:pt idx="1">
                  <c:v>6890.1</c:v>
                </c:pt>
                <c:pt idx="2">
                  <c:v>7922.1</c:v>
                </c:pt>
                <c:pt idx="3">
                  <c:v>10024.9</c:v>
                </c:pt>
                <c:pt idx="4">
                  <c:v>10058.5</c:v>
                </c:pt>
                <c:pt idx="5">
                  <c:v>9801.5</c:v>
                </c:pt>
                <c:pt idx="6">
                  <c:v>10099.200000000001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B0A-4379-94CC-B49DB6ADE8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Профицит/дефицит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</c:numCache>
            </c:numRef>
          </c:cat>
          <c:val>
            <c:numRef>
              <c:f>Sheet1!$D$2:$D$8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B0A-4379-94CC-B49DB6A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573264"/>
        <c:axId val="195573656"/>
      </c:barChart>
      <c:catAx>
        <c:axId val="19557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7" b="0" i="0" u="none" strike="noStrike" kern="12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573656"/>
        <c:crosses val="autoZero"/>
        <c:auto val="1"/>
        <c:lblAlgn val="ctr"/>
        <c:lblOffset val="100"/>
        <c:noMultiLvlLbl val="0"/>
      </c:catAx>
      <c:valAx>
        <c:axId val="195573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\ _₽_-;\-* #\ ##0.0\ _₽_-;_-* &quot;-&quot;?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7" b="0" i="0" u="none" strike="noStrike" kern="12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57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7" b="0" i="0" u="none" strike="noStrike" kern="120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lang="ru-RU" noProof="0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862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9792380869575577"/>
          <c:y val="0.14701685652000368"/>
          <c:w val="0.58173166147604127"/>
          <c:h val="0.6475251926678743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дефицит/профицит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E8-154A-9681-C6C3C60B7B55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E8-154A-9681-C6C3C60B7B55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E8-154A-9681-C6C3C60B7B55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E8-154A-9681-C6C3C60B7B55}"/>
              </c:ext>
            </c:extLst>
          </c:dPt>
          <c:dPt>
            <c:idx val="4"/>
            <c:bubble3D val="0"/>
            <c:spPr>
              <a:solidFill>
                <a:srgbClr val="CCFF6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185-47E5-8B3B-7DB7090F5C13}"/>
              </c:ext>
            </c:extLst>
          </c:dPt>
          <c:dPt>
            <c:idx val="5"/>
            <c:bubble3D val="0"/>
            <c:spPr>
              <a:solidFill>
                <a:srgbClr val="FFCCC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292-4B32-8909-F388D2001B8D}"/>
              </c:ext>
            </c:extLst>
          </c:dPt>
          <c:dPt>
            <c:idx val="6"/>
            <c:bubble3D val="0"/>
            <c:explosion val="1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27D-4AF7-817B-3F974B2DE9AB}"/>
              </c:ext>
            </c:extLst>
          </c:dPt>
          <c:dLbls>
            <c:dLbl>
              <c:idx val="0"/>
              <c:layout>
                <c:manualLayout>
                  <c:x val="-8.6117935321008754E-2"/>
                  <c:y val="0.13392268721790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BE8-154A-9681-C6C3C60B7B5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720728392628864"/>
                  <c:y val="-1.3068132273020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BE8-154A-9681-C6C3C60B7B5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0972800358021851E-2"/>
                  <c:y val="-8.2413829101292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BE8-154A-9681-C6C3C60B7B5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5285734493167594E-2"/>
                  <c:y val="-6.6206269765728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BE8-154A-9681-C6C3C60B7B5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2526792608384693"/>
                  <c:y val="-0.100714176056986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185-47E5-8B3B-7DB7090F5C1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0553567893843344"/>
                  <c:y val="6.3576284196628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292-4B32-8909-F388D2001B8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672870995838748E-2"/>
                  <c:y val="2.95888728545549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827D-4AF7-817B-3F974B2DE9A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7" b="0" i="0" u="none" strike="noStrike" kern="1200" baseline="0" noProof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-212.9</c:v>
                </c:pt>
                <c:pt idx="1">
                  <c:v>331.6</c:v>
                </c:pt>
                <c:pt idx="2">
                  <c:v>229.8</c:v>
                </c:pt>
                <c:pt idx="3">
                  <c:v>240.8</c:v>
                </c:pt>
                <c:pt idx="4">
                  <c:v>-424</c:v>
                </c:pt>
                <c:pt idx="5">
                  <c:v>-250</c:v>
                </c:pt>
                <c:pt idx="6">
                  <c:v>-200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73-484D-BAD2-07E653310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solidFill>
            <a:schemeClr val="accent2">
              <a:lumMod val="40000"/>
              <a:lumOff val="6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7" b="0" i="0" u="none" strike="noStrike" kern="120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lang="ru-RU" noProof="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Сведения о расходах на 2025 год (млн. рублей)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План, в млн. рублей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C1F-4020-8AC0-361F0D96B1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C1F-4020-8AC0-361F0D96B1B6}"/>
              </c:ext>
            </c:extLst>
          </c:dPt>
          <c:dPt>
            <c:idx val="2"/>
            <c:bubble3D val="0"/>
            <c:spPr>
              <a:solidFill>
                <a:srgbClr val="FF66C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C1F-4020-8AC0-361F0D96B1B6}"/>
              </c:ext>
            </c:extLst>
          </c:dPt>
          <c:dPt>
            <c:idx val="3"/>
            <c:bubble3D val="0"/>
            <c:spPr>
              <a:solidFill>
                <a:srgbClr val="CCFF6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C1F-4020-8AC0-361F0D96B1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C1F-4020-8AC0-361F0D96B1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C1F-4020-8AC0-361F0D96B1B6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C1F-4020-8AC0-361F0D96B1B6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C1F-4020-8AC0-361F0D96B1B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9C1F-4020-8AC0-361F0D96B1B6}"/>
              </c:ext>
            </c:extLst>
          </c:dPt>
          <c:dPt>
            <c:idx val="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9C1F-4020-8AC0-361F0D96B1B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9C1F-4020-8AC0-361F0D96B1B6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9C1F-4020-8AC0-361F0D96B1B6}"/>
              </c:ext>
            </c:extLst>
          </c:dPt>
          <c:cat>
            <c:strRef>
              <c:f>Лист1!$A$2:$A$13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Культура, кинематография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Обслуживание государственного и муниципального долга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Лист1!$B$2:$B$13</c:f>
              <c:numCache>
                <c:formatCode>#\ ##0.0</c:formatCode>
                <c:ptCount val="12"/>
                <c:pt idx="0">
                  <c:v>1145.9000000000001</c:v>
                </c:pt>
                <c:pt idx="1">
                  <c:v>0</c:v>
                </c:pt>
                <c:pt idx="2">
                  <c:v>90</c:v>
                </c:pt>
                <c:pt idx="3">
                  <c:v>876.9</c:v>
                </c:pt>
                <c:pt idx="4">
                  <c:v>2505.9</c:v>
                </c:pt>
                <c:pt idx="5">
                  <c:v>28.6</c:v>
                </c:pt>
                <c:pt idx="6">
                  <c:v>3802.7</c:v>
                </c:pt>
                <c:pt idx="7">
                  <c:v>931.9</c:v>
                </c:pt>
                <c:pt idx="8">
                  <c:v>75</c:v>
                </c:pt>
                <c:pt idx="9">
                  <c:v>593.1</c:v>
                </c:pt>
                <c:pt idx="10">
                  <c:v>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9C1F-4020-8AC0-361F0D96B1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4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714F26-409B-41A3-B7AB-68C969181D0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534E4F-4ABF-4FBA-A543-C096682A951D}">
      <dgm:prSet custT="1"/>
      <dgm:spPr/>
      <dgm:t>
        <a:bodyPr/>
        <a:lstStyle/>
        <a:p>
          <a:pPr algn="r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обязательное опубликование </a:t>
          </a:r>
        </a:p>
        <a:p>
          <a:pPr algn="r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средствах массовой информации (СМИ) </a:t>
          </a:r>
        </a:p>
        <a:p>
          <a:pPr algn="r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утвержденных бюджетов и отчетов об их исполнении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C92E6C-979D-4C22-83BE-8627567AA2D0}" type="parTrans" cxnId="{98940814-505F-4752-AF59-92E195284CB0}">
      <dgm:prSet/>
      <dgm:spPr/>
      <dgm:t>
        <a:bodyPr/>
        <a:lstStyle/>
        <a:p>
          <a:endParaRPr lang="ru-RU"/>
        </a:p>
      </dgm:t>
    </dgm:pt>
    <dgm:pt modelId="{3429FD64-3677-4430-90B1-36CD7132E0A0}" type="sibTrans" cxnId="{98940814-505F-4752-AF59-92E195284CB0}">
      <dgm:prSet/>
      <dgm:spPr/>
      <dgm:t>
        <a:bodyPr/>
        <a:lstStyle/>
        <a:p>
          <a:endParaRPr lang="ru-RU"/>
        </a:p>
      </dgm:t>
    </dgm:pt>
    <dgm:pt modelId="{1144C981-A8B1-454C-9E1F-65A5861EF973}">
      <dgm:prSet custT="1"/>
      <dgm:spPr/>
      <dgm:t>
        <a:bodyPr/>
        <a:lstStyle/>
        <a:p>
          <a:pPr algn="r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Обязательную открытость для общества и СМИ </a:t>
          </a:r>
        </a:p>
        <a:p>
          <a:pPr algn="r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проектов бюджетов, процедур рассмотрения </a:t>
          </a:r>
        </a:p>
        <a:p>
          <a:pPr algn="r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принятия по проектам бюджетов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FBA7C7-1EE2-4D84-9A6C-06E8D1ECB8B1}" type="parTrans" cxnId="{F99B6F5F-0D55-40DF-9DDB-5038795A49E9}">
      <dgm:prSet/>
      <dgm:spPr/>
      <dgm:t>
        <a:bodyPr/>
        <a:lstStyle/>
        <a:p>
          <a:endParaRPr lang="ru-RU"/>
        </a:p>
      </dgm:t>
    </dgm:pt>
    <dgm:pt modelId="{6DD497E2-40BF-4937-A9D4-962BD1BBAD57}" type="sibTrans" cxnId="{F99B6F5F-0D55-40DF-9DDB-5038795A49E9}">
      <dgm:prSet/>
      <dgm:spPr/>
      <dgm:t>
        <a:bodyPr/>
        <a:lstStyle/>
        <a:p>
          <a:endParaRPr lang="ru-RU"/>
        </a:p>
      </dgm:t>
    </dgm:pt>
    <dgm:pt modelId="{E70794A7-1D61-4E8E-9BD4-1A2C9C343CEA}">
      <dgm:prSet custT="1"/>
      <dgm:spPr/>
      <dgm:t>
        <a:bodyPr/>
        <a:lstStyle/>
        <a:p>
          <a:pPr algn="r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доступа к информации, </a:t>
          </a:r>
        </a:p>
        <a:p>
          <a:pPr algn="r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размещенной в "Интернет</a:t>
          </a:r>
          <a:r>
            <a:rPr lang="ru-RU" sz="1800" dirty="0" smtClean="0">
              <a:solidFill>
                <a:schemeClr val="tx1"/>
              </a:solidFill>
            </a:rPr>
            <a:t>"</a:t>
          </a:r>
          <a:endParaRPr lang="ru-RU" sz="1800" dirty="0">
            <a:solidFill>
              <a:schemeClr val="tx1"/>
            </a:solidFill>
          </a:endParaRPr>
        </a:p>
      </dgm:t>
    </dgm:pt>
    <dgm:pt modelId="{E1900243-9F0F-4DCA-8450-2E50D445478C}" type="parTrans" cxnId="{858401C6-8263-4AF4-A37E-FDB89FCD9596}">
      <dgm:prSet/>
      <dgm:spPr/>
      <dgm:t>
        <a:bodyPr/>
        <a:lstStyle/>
        <a:p>
          <a:endParaRPr lang="ru-RU"/>
        </a:p>
      </dgm:t>
    </dgm:pt>
    <dgm:pt modelId="{2A606A66-C176-42D0-B7B8-3042B7B0556D}" type="sibTrans" cxnId="{858401C6-8263-4AF4-A37E-FDB89FCD9596}">
      <dgm:prSet/>
      <dgm:spPr/>
      <dgm:t>
        <a:bodyPr/>
        <a:lstStyle/>
        <a:p>
          <a:endParaRPr lang="ru-RU"/>
        </a:p>
      </dgm:t>
    </dgm:pt>
    <dgm:pt modelId="{37150B7B-E3AE-433B-ADB9-F18BDC73EB09}">
      <dgm:prSet custT="1"/>
      <dgm:spPr/>
      <dgm:t>
        <a:bodyPr/>
        <a:lstStyle/>
        <a:p>
          <a:pPr algn="r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Стабильность и (или) преемственность </a:t>
          </a:r>
        </a:p>
        <a:p>
          <a:pPr algn="r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бюджетной классификации Российской Федерации, </a:t>
          </a:r>
        </a:p>
        <a:p>
          <a:pPr algn="r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 также обеспечение сопоставимости показателей бюджета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2F3653-842A-4A44-8DEA-052ECF5EE91E}" type="parTrans" cxnId="{3A71B488-2D5D-4920-8AF4-1E397FE098FA}">
      <dgm:prSet/>
      <dgm:spPr/>
      <dgm:t>
        <a:bodyPr/>
        <a:lstStyle/>
        <a:p>
          <a:endParaRPr lang="ru-RU"/>
        </a:p>
      </dgm:t>
    </dgm:pt>
    <dgm:pt modelId="{576BC460-F408-4A46-ADB8-79D20729CC09}" type="sibTrans" cxnId="{3A71B488-2D5D-4920-8AF4-1E397FE098FA}">
      <dgm:prSet/>
      <dgm:spPr/>
      <dgm:t>
        <a:bodyPr/>
        <a:lstStyle/>
        <a:p>
          <a:endParaRPr lang="ru-RU"/>
        </a:p>
      </dgm:t>
    </dgm:pt>
    <dgm:pt modelId="{DA19A732-48DF-4131-BE86-FAB3872BBB89}" type="pres">
      <dgm:prSet presAssocID="{B5714F26-409B-41A3-B7AB-68C969181D0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F2BB34-3948-44AA-97AC-21F27D7B8E04}" type="pres">
      <dgm:prSet presAssocID="{E70794A7-1D61-4E8E-9BD4-1A2C9C343CEA}" presName="composite" presStyleCnt="0"/>
      <dgm:spPr/>
    </dgm:pt>
    <dgm:pt modelId="{4CC09B15-13F4-4872-9298-AF40CADF37E5}" type="pres">
      <dgm:prSet presAssocID="{E70794A7-1D61-4E8E-9BD4-1A2C9C343CEA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868A5B2-B2C7-4036-9DD3-A802519E14A2}" type="pres">
      <dgm:prSet presAssocID="{E70794A7-1D61-4E8E-9BD4-1A2C9C343CEA}" presName="txShp" presStyleLbl="node1" presStyleIdx="0" presStyleCnt="4" custScaleX="122508" custLinFactNeighborX="-276" custLinFactNeighborY="1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B3C1DD-0826-42CA-B16B-CC994F392501}" type="pres">
      <dgm:prSet presAssocID="{2A606A66-C176-42D0-B7B8-3042B7B0556D}" presName="spacing" presStyleCnt="0"/>
      <dgm:spPr/>
    </dgm:pt>
    <dgm:pt modelId="{3788F6ED-025D-4DC0-985A-4C73B39CB863}" type="pres">
      <dgm:prSet presAssocID="{1144C981-A8B1-454C-9E1F-65A5861EF973}" presName="composite" presStyleCnt="0"/>
      <dgm:spPr/>
    </dgm:pt>
    <dgm:pt modelId="{D4B96984-A62B-4B13-AF29-4B927507B039}" type="pres">
      <dgm:prSet presAssocID="{1144C981-A8B1-454C-9E1F-65A5861EF973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2B03F28-49C0-416C-AA8C-29ADE3E574A4}" type="pres">
      <dgm:prSet presAssocID="{1144C981-A8B1-454C-9E1F-65A5861EF973}" presName="txShp" presStyleLbl="node1" presStyleIdx="1" presStyleCnt="4" custScaleX="127814" custLinFactNeighborX="-2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7E47D-560C-4DDB-9DE3-DDF61F1E9F76}" type="pres">
      <dgm:prSet presAssocID="{6DD497E2-40BF-4937-A9D4-962BD1BBAD57}" presName="spacing" presStyleCnt="0"/>
      <dgm:spPr/>
    </dgm:pt>
    <dgm:pt modelId="{B4DAE519-B865-46BF-9184-E0503F741530}" type="pres">
      <dgm:prSet presAssocID="{95534E4F-4ABF-4FBA-A543-C096682A951D}" presName="composite" presStyleCnt="0"/>
      <dgm:spPr/>
    </dgm:pt>
    <dgm:pt modelId="{F1F18480-835C-467A-9732-4C500B3A387A}" type="pres">
      <dgm:prSet presAssocID="{95534E4F-4ABF-4FBA-A543-C096682A951D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A9704507-5AA8-4DB9-B766-43F361ADAFEA}" type="pres">
      <dgm:prSet presAssocID="{95534E4F-4ABF-4FBA-A543-C096682A951D}" presName="txShp" presStyleLbl="node1" presStyleIdx="2" presStyleCnt="4" custScaleX="1251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69599-D636-4950-BC24-8E6016215FF4}" type="pres">
      <dgm:prSet presAssocID="{3429FD64-3677-4430-90B1-36CD7132E0A0}" presName="spacing" presStyleCnt="0"/>
      <dgm:spPr/>
    </dgm:pt>
    <dgm:pt modelId="{F0999A55-DF6C-43AA-A0FB-10CFD0E34578}" type="pres">
      <dgm:prSet presAssocID="{37150B7B-E3AE-433B-ADB9-F18BDC73EB09}" presName="composite" presStyleCnt="0"/>
      <dgm:spPr/>
    </dgm:pt>
    <dgm:pt modelId="{35BE88BC-C434-459A-B3A9-7A5BAF8AA44D}" type="pres">
      <dgm:prSet presAssocID="{37150B7B-E3AE-433B-ADB9-F18BDC73EB09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EAAFF729-DEE6-4240-85BD-9DFBB208A46D}" type="pres">
      <dgm:prSet presAssocID="{37150B7B-E3AE-433B-ADB9-F18BDC73EB09}" presName="txShp" presStyleLbl="node1" presStyleIdx="3" presStyleCnt="4" custScaleX="1256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8401C6-8263-4AF4-A37E-FDB89FCD9596}" srcId="{B5714F26-409B-41A3-B7AB-68C969181D01}" destId="{E70794A7-1D61-4E8E-9BD4-1A2C9C343CEA}" srcOrd="0" destOrd="0" parTransId="{E1900243-9F0F-4DCA-8450-2E50D445478C}" sibTransId="{2A606A66-C176-42D0-B7B8-3042B7B0556D}"/>
    <dgm:cxn modelId="{F99B6F5F-0D55-40DF-9DDB-5038795A49E9}" srcId="{B5714F26-409B-41A3-B7AB-68C969181D01}" destId="{1144C981-A8B1-454C-9E1F-65A5861EF973}" srcOrd="1" destOrd="0" parTransId="{94FBA7C7-1EE2-4D84-9A6C-06E8D1ECB8B1}" sibTransId="{6DD497E2-40BF-4937-A9D4-962BD1BBAD57}"/>
    <dgm:cxn modelId="{B84EBB2C-FBE4-4851-8531-BF266C409D4B}" type="presOf" srcId="{95534E4F-4ABF-4FBA-A543-C096682A951D}" destId="{A9704507-5AA8-4DB9-B766-43F361ADAFEA}" srcOrd="0" destOrd="0" presId="urn:microsoft.com/office/officeart/2005/8/layout/vList3"/>
    <dgm:cxn modelId="{3A71B488-2D5D-4920-8AF4-1E397FE098FA}" srcId="{B5714F26-409B-41A3-B7AB-68C969181D01}" destId="{37150B7B-E3AE-433B-ADB9-F18BDC73EB09}" srcOrd="3" destOrd="0" parTransId="{DF2F3653-842A-4A44-8DEA-052ECF5EE91E}" sibTransId="{576BC460-F408-4A46-ADB8-79D20729CC09}"/>
    <dgm:cxn modelId="{98940814-505F-4752-AF59-92E195284CB0}" srcId="{B5714F26-409B-41A3-B7AB-68C969181D01}" destId="{95534E4F-4ABF-4FBA-A543-C096682A951D}" srcOrd="2" destOrd="0" parTransId="{0DC92E6C-979D-4C22-83BE-8627567AA2D0}" sibTransId="{3429FD64-3677-4430-90B1-36CD7132E0A0}"/>
    <dgm:cxn modelId="{9E23F256-0AE3-49DD-9FB4-EEF922B4A58B}" type="presOf" srcId="{37150B7B-E3AE-433B-ADB9-F18BDC73EB09}" destId="{EAAFF729-DEE6-4240-85BD-9DFBB208A46D}" srcOrd="0" destOrd="0" presId="urn:microsoft.com/office/officeart/2005/8/layout/vList3"/>
    <dgm:cxn modelId="{F6E7B8C5-22B4-41E4-B5AB-9B3B24D76E1D}" type="presOf" srcId="{B5714F26-409B-41A3-B7AB-68C969181D01}" destId="{DA19A732-48DF-4131-BE86-FAB3872BBB89}" srcOrd="0" destOrd="0" presId="urn:microsoft.com/office/officeart/2005/8/layout/vList3"/>
    <dgm:cxn modelId="{68880273-4D72-4A18-B4F1-307AEE5D4421}" type="presOf" srcId="{E70794A7-1D61-4E8E-9BD4-1A2C9C343CEA}" destId="{E868A5B2-B2C7-4036-9DD3-A802519E14A2}" srcOrd="0" destOrd="0" presId="urn:microsoft.com/office/officeart/2005/8/layout/vList3"/>
    <dgm:cxn modelId="{C18DD9F9-3755-4D09-AB20-4E6744975C8F}" type="presOf" srcId="{1144C981-A8B1-454C-9E1F-65A5861EF973}" destId="{D2B03F28-49C0-416C-AA8C-29ADE3E574A4}" srcOrd="0" destOrd="0" presId="urn:microsoft.com/office/officeart/2005/8/layout/vList3"/>
    <dgm:cxn modelId="{8E60F5B2-CDCE-4001-A9DA-681178B7CABE}" type="presParOf" srcId="{DA19A732-48DF-4131-BE86-FAB3872BBB89}" destId="{46F2BB34-3948-44AA-97AC-21F27D7B8E04}" srcOrd="0" destOrd="0" presId="urn:microsoft.com/office/officeart/2005/8/layout/vList3"/>
    <dgm:cxn modelId="{3064BAAB-180B-4AF4-A588-A896DC2612DF}" type="presParOf" srcId="{46F2BB34-3948-44AA-97AC-21F27D7B8E04}" destId="{4CC09B15-13F4-4872-9298-AF40CADF37E5}" srcOrd="0" destOrd="0" presId="urn:microsoft.com/office/officeart/2005/8/layout/vList3"/>
    <dgm:cxn modelId="{7078DD21-4A46-4378-850B-57542FEE16E3}" type="presParOf" srcId="{46F2BB34-3948-44AA-97AC-21F27D7B8E04}" destId="{E868A5B2-B2C7-4036-9DD3-A802519E14A2}" srcOrd="1" destOrd="0" presId="urn:microsoft.com/office/officeart/2005/8/layout/vList3"/>
    <dgm:cxn modelId="{D1EC854A-8E72-4458-8D14-14207204B449}" type="presParOf" srcId="{DA19A732-48DF-4131-BE86-FAB3872BBB89}" destId="{0FB3C1DD-0826-42CA-B16B-CC994F392501}" srcOrd="1" destOrd="0" presId="urn:microsoft.com/office/officeart/2005/8/layout/vList3"/>
    <dgm:cxn modelId="{A7B329CA-2332-4ACD-B510-4ECBAAFF65BC}" type="presParOf" srcId="{DA19A732-48DF-4131-BE86-FAB3872BBB89}" destId="{3788F6ED-025D-4DC0-985A-4C73B39CB863}" srcOrd="2" destOrd="0" presId="urn:microsoft.com/office/officeart/2005/8/layout/vList3"/>
    <dgm:cxn modelId="{EA804CE2-98B7-4B39-BFDC-35F16085F160}" type="presParOf" srcId="{3788F6ED-025D-4DC0-985A-4C73B39CB863}" destId="{D4B96984-A62B-4B13-AF29-4B927507B039}" srcOrd="0" destOrd="0" presId="urn:microsoft.com/office/officeart/2005/8/layout/vList3"/>
    <dgm:cxn modelId="{EEAA10A8-F288-4584-AAA9-1EF136C6BBF3}" type="presParOf" srcId="{3788F6ED-025D-4DC0-985A-4C73B39CB863}" destId="{D2B03F28-49C0-416C-AA8C-29ADE3E574A4}" srcOrd="1" destOrd="0" presId="urn:microsoft.com/office/officeart/2005/8/layout/vList3"/>
    <dgm:cxn modelId="{286AEEEC-C798-4141-9269-F7180F2E98D7}" type="presParOf" srcId="{DA19A732-48DF-4131-BE86-FAB3872BBB89}" destId="{DBE7E47D-560C-4DDB-9DE3-DDF61F1E9F76}" srcOrd="3" destOrd="0" presId="urn:microsoft.com/office/officeart/2005/8/layout/vList3"/>
    <dgm:cxn modelId="{D0CDE060-C5D8-4305-8E63-33565116520D}" type="presParOf" srcId="{DA19A732-48DF-4131-BE86-FAB3872BBB89}" destId="{B4DAE519-B865-46BF-9184-E0503F741530}" srcOrd="4" destOrd="0" presId="urn:microsoft.com/office/officeart/2005/8/layout/vList3"/>
    <dgm:cxn modelId="{C0558366-E93E-4792-A557-2D9EA2B1F3A0}" type="presParOf" srcId="{B4DAE519-B865-46BF-9184-E0503F741530}" destId="{F1F18480-835C-467A-9732-4C500B3A387A}" srcOrd="0" destOrd="0" presId="urn:microsoft.com/office/officeart/2005/8/layout/vList3"/>
    <dgm:cxn modelId="{6776CF2C-3317-4E84-AC54-209A48EB6687}" type="presParOf" srcId="{B4DAE519-B865-46BF-9184-E0503F741530}" destId="{A9704507-5AA8-4DB9-B766-43F361ADAFEA}" srcOrd="1" destOrd="0" presId="urn:microsoft.com/office/officeart/2005/8/layout/vList3"/>
    <dgm:cxn modelId="{6BA398A0-F5EE-4A8A-BF71-893FAC3E2430}" type="presParOf" srcId="{DA19A732-48DF-4131-BE86-FAB3872BBB89}" destId="{4FE69599-D636-4950-BC24-8E6016215FF4}" srcOrd="5" destOrd="0" presId="urn:microsoft.com/office/officeart/2005/8/layout/vList3"/>
    <dgm:cxn modelId="{299A3996-4353-46BF-B9F4-9550F5878427}" type="presParOf" srcId="{DA19A732-48DF-4131-BE86-FAB3872BBB89}" destId="{F0999A55-DF6C-43AA-A0FB-10CFD0E34578}" srcOrd="6" destOrd="0" presId="urn:microsoft.com/office/officeart/2005/8/layout/vList3"/>
    <dgm:cxn modelId="{0C234D5A-30A3-4B0A-BEB1-EEB834AEEEB2}" type="presParOf" srcId="{F0999A55-DF6C-43AA-A0FB-10CFD0E34578}" destId="{35BE88BC-C434-459A-B3A9-7A5BAF8AA44D}" srcOrd="0" destOrd="0" presId="urn:microsoft.com/office/officeart/2005/8/layout/vList3"/>
    <dgm:cxn modelId="{95B64437-070C-493B-9214-BF12E02C61B8}" type="presParOf" srcId="{F0999A55-DF6C-43AA-A0FB-10CFD0E34578}" destId="{EAAFF729-DEE6-4240-85BD-9DFBB208A46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/>
      <dgm:t>
        <a:bodyPr/>
        <a:lstStyle/>
        <a:p>
          <a:r>
            <a:rPr lang="ru-RU" sz="200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/>
      <dgm:t>
        <a:bodyPr/>
        <a:lstStyle/>
        <a:p>
          <a:r>
            <a:rPr lang="ru-RU" sz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/>
      <dgm:t>
        <a:bodyPr/>
        <a:lstStyle/>
        <a:p>
          <a:r>
            <a:rPr lang="ru-RU" sz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/>
      <dgm:t>
        <a:bodyPr/>
        <a:lstStyle/>
        <a:p>
          <a:r>
            <a:rPr lang="ru-RU" sz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/>
      <dgm:t>
        <a:bodyPr/>
        <a:lstStyle/>
        <a:p>
          <a:r>
            <a:rPr lang="ru-RU" sz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951F6-B003-4CCA-B7AB-F3E391227FF5}" type="pres">
      <dgm:prSet presAssocID="{83F6DB0E-B3D7-46FD-A6A5-A7F2FD260BE5}" presName="centerShape" presStyleLbl="node0" presStyleIdx="0" presStyleCnt="1"/>
      <dgm:spPr/>
      <dgm:t>
        <a:bodyPr/>
        <a:lstStyle/>
        <a:p>
          <a:endParaRPr lang="ru-RU"/>
        </a:p>
      </dgm:t>
    </dgm:pt>
    <dgm:pt modelId="{77C1A16E-A33F-4328-9C30-2B8078A34CDE}" type="pres">
      <dgm:prSet presAssocID="{67ADACB4-344D-449E-B432-B7057679EB9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CCDB00-1C65-4EAE-9FA0-7943AA544820}" type="pres">
      <dgm:prSet presAssocID="{67ADACB4-344D-449E-B432-B7057679EB9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622AE-1EEB-4E9B-A7AB-FEB571855ABE}" type="pres">
      <dgm:prSet presAssocID="{ED01F35C-301C-46B5-8245-CCBDFA7D7E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462C88D-6666-4CCF-8F95-B4CB183C6BD7}" type="pres">
      <dgm:prSet presAssocID="{ED01F35C-301C-46B5-8245-CCBDFA7D7E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D65B-DF32-4171-9E7A-E49339917776}" type="pres">
      <dgm:prSet presAssocID="{ECE7B6A4-8C85-4364-874F-823FA42C0DBC}" presName="Name9" presStyleLbl="parChTrans1D2" presStyleIdx="2" presStyleCnt="4"/>
      <dgm:spPr/>
      <dgm:t>
        <a:bodyPr/>
        <a:lstStyle/>
        <a:p>
          <a:endParaRPr lang="ru-RU"/>
        </a:p>
      </dgm:t>
    </dgm:pt>
    <dgm:pt modelId="{508F8A41-EF44-452A-91D8-17FF43EDEF07}" type="pres">
      <dgm:prSet presAssocID="{ECE7B6A4-8C85-4364-874F-823FA42C0D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DD59-21AA-4508-A30A-27B62AD647BD}" type="pres">
      <dgm:prSet presAssocID="{AA24460F-8EE6-49C9-8637-E3596BA4D219}" presName="Name9" presStyleLbl="parChTrans1D2" presStyleIdx="3" presStyleCnt="4"/>
      <dgm:spPr/>
      <dgm:t>
        <a:bodyPr/>
        <a:lstStyle/>
        <a:p>
          <a:endParaRPr lang="ru-RU"/>
        </a:p>
      </dgm:t>
    </dgm:pt>
    <dgm:pt modelId="{50280417-12BA-47F1-8D97-4E38F068C1C7}" type="pres">
      <dgm:prSet presAssocID="{AA24460F-8EE6-49C9-8637-E3596BA4D21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F9BD58-3222-445E-9E1A-7712C08FF988}" type="pres">
      <dgm:prSet presAssocID="{7580F4DD-9578-4EC7-9706-2791BD495C1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6C08F5-97DF-4798-8FBE-DCCA25A588A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1C7E1A-C4ED-499E-B2CE-ECD08B06A57D}">
      <dgm:prSet custT="1"/>
      <dgm:spPr>
        <a:solidFill>
          <a:srgbClr val="FFCCCC"/>
        </a:solidFill>
        <a:scene3d>
          <a:camera prst="orthographicFront"/>
          <a:lightRig rig="threePt" dir="t"/>
        </a:scene3d>
        <a:sp3d extrusionH="76200">
          <a:extrusionClr>
            <a:schemeClr val="accent6">
              <a:lumMod val="40000"/>
              <a:lumOff val="60000"/>
            </a:schemeClr>
          </a:extrusionClr>
        </a:sp3d>
      </dgm:spPr>
      <dgm:t>
        <a:bodyPr/>
        <a:lstStyle/>
        <a:p>
          <a:r>
            <a:rPr lang="ru-RU" sz="1600" b="1" dirty="0" smtClean="0">
              <a:ln/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и результативности бюджетных расходов</a:t>
          </a:r>
          <a:endParaRPr lang="ru-RU" sz="1600" b="1" dirty="0">
            <a:ln/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0A43D1-5129-4E2A-9D49-9FA26F5C1E76}" type="parTrans" cxnId="{D8622821-6F36-4EE9-8A5F-7FAD6697B692}">
      <dgm:prSet/>
      <dgm:spPr/>
      <dgm:t>
        <a:bodyPr/>
        <a:lstStyle/>
        <a:p>
          <a:endParaRPr lang="ru-RU"/>
        </a:p>
      </dgm:t>
    </dgm:pt>
    <dgm:pt modelId="{1F3E241E-CB50-402F-AF3B-E7199A7293A4}" type="sibTrans" cxnId="{D8622821-6F36-4EE9-8A5F-7FAD6697B692}">
      <dgm:prSet/>
      <dgm:spPr/>
      <dgm:t>
        <a:bodyPr/>
        <a:lstStyle/>
        <a:p>
          <a:endParaRPr lang="ru-RU"/>
        </a:p>
      </dgm:t>
    </dgm:pt>
    <dgm:pt modelId="{A2B8FE51-9DDD-4A9E-B95A-8A2400ED8EFB}">
      <dgm:prSet custT="1"/>
      <dgm:spPr>
        <a:solidFill>
          <a:srgbClr val="CCFF66"/>
        </a:solidFill>
        <a:scene3d>
          <a:camera prst="orthographicFront"/>
          <a:lightRig rig="threePt" dir="t"/>
        </a:scene3d>
        <a:sp3d extrusionH="76200">
          <a:extrusionClr>
            <a:schemeClr val="accent6">
              <a:lumMod val="40000"/>
              <a:lumOff val="60000"/>
            </a:schemeClr>
          </a:extrusionClr>
        </a:sp3d>
      </dgm:spPr>
      <dgm:t>
        <a:bodyPr/>
        <a:lstStyle/>
        <a:p>
          <a:r>
            <a:rPr lang="ru-RU" sz="1600" b="1" dirty="0" smtClean="0">
              <a:ln/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Безусловное исполнение принятых социальных обязательств</a:t>
          </a:r>
          <a:endParaRPr lang="ru-RU" sz="1600" b="1" dirty="0">
            <a:ln/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DA27E3-83D7-4D6A-9AF6-FBC8A2EAA8ED}" type="parTrans" cxnId="{269287CE-1B39-448C-9E07-05F2AA0753A2}">
      <dgm:prSet/>
      <dgm:spPr/>
      <dgm:t>
        <a:bodyPr/>
        <a:lstStyle/>
        <a:p>
          <a:endParaRPr lang="ru-RU"/>
        </a:p>
      </dgm:t>
    </dgm:pt>
    <dgm:pt modelId="{E4613A78-E2CB-43ED-84D1-62A6E6798535}" type="sibTrans" cxnId="{269287CE-1B39-448C-9E07-05F2AA0753A2}">
      <dgm:prSet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40000"/>
              <a:lumOff val="60000"/>
            </a:schemeClr>
          </a:extrusionClr>
        </a:sp3d>
      </dgm:spPr>
      <dgm:t>
        <a:bodyPr/>
        <a:lstStyle/>
        <a:p>
          <a:endParaRPr lang="ru-RU"/>
        </a:p>
      </dgm:t>
    </dgm:pt>
    <dgm:pt modelId="{7E2891B8-46F5-46DC-AD70-ED03B663AA45}">
      <dgm:prSet custT="1"/>
      <dgm:spPr>
        <a:solidFill>
          <a:srgbClr val="FFC000"/>
        </a:solidFill>
        <a:scene3d>
          <a:camera prst="orthographicFront"/>
          <a:lightRig rig="threePt" dir="t"/>
        </a:scene3d>
        <a:sp3d extrusionH="76200">
          <a:extrusionClr>
            <a:schemeClr val="accent6">
              <a:lumMod val="40000"/>
              <a:lumOff val="60000"/>
            </a:schemeClr>
          </a:extrusionClr>
        </a:sp3d>
      </dgm:spPr>
      <dgm:t>
        <a:bodyPr/>
        <a:lstStyle/>
        <a:p>
          <a:r>
            <a:rPr lang="ru-RU" sz="1600" b="1" dirty="0" smtClean="0">
              <a:ln/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взаимосвязи бюджетных ассигнований с результатами их использования на всех этапах бюджетного процесса</a:t>
          </a:r>
          <a:endParaRPr lang="ru-RU" sz="1600" b="1" dirty="0">
            <a:ln/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A9FC31-64FF-48CA-ABD4-604B62E767AE}" type="parTrans" cxnId="{772F51C9-1CE1-4EF0-BA98-7259C6E27BD3}">
      <dgm:prSet/>
      <dgm:spPr/>
      <dgm:t>
        <a:bodyPr/>
        <a:lstStyle/>
        <a:p>
          <a:endParaRPr lang="ru-RU"/>
        </a:p>
      </dgm:t>
    </dgm:pt>
    <dgm:pt modelId="{E3BB87B2-05FE-4FBF-B6B1-CEA0E0888B30}" type="sibTrans" cxnId="{772F51C9-1CE1-4EF0-BA98-7259C6E27BD3}">
      <dgm:prSet/>
      <dgm:spPr/>
      <dgm:t>
        <a:bodyPr/>
        <a:lstStyle/>
        <a:p>
          <a:endParaRPr lang="ru-RU"/>
        </a:p>
      </dgm:t>
    </dgm:pt>
    <dgm:pt modelId="{7D8ED8CE-A070-4F6A-BD62-6E37BD2F408E}">
      <dgm:prSet custT="1"/>
      <dgm:spPr>
        <a:solidFill>
          <a:schemeClr val="bg2">
            <a:lumMod val="90000"/>
          </a:schemeClr>
        </a:solidFill>
        <a:scene3d>
          <a:camera prst="orthographicFront"/>
          <a:lightRig rig="threePt" dir="t"/>
        </a:scene3d>
        <a:sp3d extrusionH="76200">
          <a:extrusionClr>
            <a:schemeClr val="accent6">
              <a:lumMod val="40000"/>
              <a:lumOff val="60000"/>
            </a:schemeClr>
          </a:extrusionClr>
        </a:sp3d>
      </dgm:spPr>
      <dgm:t>
        <a:bodyPr/>
        <a:lstStyle/>
        <a:p>
          <a:r>
            <a:rPr lang="ru-RU" sz="1600" b="1" dirty="0" smtClean="0">
              <a:ln/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открытости и прозрачности управления  муниципальными финансами, в том числе путем размещения «Бюджета для граждан»</a:t>
          </a:r>
          <a:endParaRPr lang="ru-RU" sz="1600" b="1" dirty="0">
            <a:ln/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BAB3D2-0D7E-4EF6-9143-7B1C69EDF591}" type="parTrans" cxnId="{CDD8F001-2B9A-4C51-B52B-40B8F997DF8C}">
      <dgm:prSet/>
      <dgm:spPr/>
      <dgm:t>
        <a:bodyPr/>
        <a:lstStyle/>
        <a:p>
          <a:endParaRPr lang="ru-RU"/>
        </a:p>
      </dgm:t>
    </dgm:pt>
    <dgm:pt modelId="{66819230-0B90-4C2B-865B-AC6BF3346E6A}" type="sibTrans" cxnId="{CDD8F001-2B9A-4C51-B52B-40B8F997DF8C}">
      <dgm:prSet/>
      <dgm:spPr/>
      <dgm:t>
        <a:bodyPr/>
        <a:lstStyle/>
        <a:p>
          <a:endParaRPr lang="ru-RU"/>
        </a:p>
      </dgm:t>
    </dgm:pt>
    <dgm:pt modelId="{0F9050E0-7DA6-4E5B-A526-2F6F5A013656}">
      <dgm:prSet custT="1"/>
      <dgm:spPr>
        <a:solidFill>
          <a:srgbClr val="FFFF00"/>
        </a:solidFill>
        <a:scene3d>
          <a:camera prst="orthographicFront"/>
          <a:lightRig rig="threePt" dir="t"/>
        </a:scene3d>
        <a:sp3d extrusionH="76200">
          <a:extrusionClr>
            <a:schemeClr val="accent6">
              <a:lumMod val="40000"/>
              <a:lumOff val="60000"/>
            </a:schemeClr>
          </a:extrusionClr>
        </a:sp3d>
      </dgm:spPr>
      <dgm:t>
        <a:bodyPr/>
        <a:lstStyle/>
        <a:p>
          <a:r>
            <a:rPr lang="ru-RU" sz="1600" b="1" dirty="0" smtClean="0">
              <a:ln/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Финансовое обеспечение реализации приоритетных для городского округа Воскресенск задач</a:t>
          </a:r>
          <a:endParaRPr lang="ru-RU" sz="1600" b="1" dirty="0">
            <a:ln/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389004-2691-4B0E-B3F0-53E6D94D2154}" type="parTrans" cxnId="{F491F917-4579-4ECD-A42B-19111283EF87}">
      <dgm:prSet/>
      <dgm:spPr/>
      <dgm:t>
        <a:bodyPr/>
        <a:lstStyle/>
        <a:p>
          <a:endParaRPr lang="ru-RU"/>
        </a:p>
      </dgm:t>
    </dgm:pt>
    <dgm:pt modelId="{5CFFC593-ED58-48C7-A300-E2DA6EFF15AD}" type="sibTrans" cxnId="{F491F917-4579-4ECD-A42B-19111283EF87}">
      <dgm:prSet/>
      <dgm:spPr/>
      <dgm:t>
        <a:bodyPr/>
        <a:lstStyle/>
        <a:p>
          <a:endParaRPr lang="ru-RU"/>
        </a:p>
      </dgm:t>
    </dgm:pt>
    <dgm:pt modelId="{91753977-70BB-44B7-9F92-E2BD89F1AE37}">
      <dgm:prSet custT="1"/>
      <dgm:spPr>
        <a:solidFill>
          <a:schemeClr val="accent2">
            <a:lumMod val="20000"/>
            <a:lumOff val="80000"/>
          </a:schemeClr>
        </a:solidFill>
        <a:scene3d>
          <a:camera prst="orthographicFront"/>
          <a:lightRig rig="threePt" dir="t"/>
        </a:scene3d>
        <a:sp3d extrusionH="76200">
          <a:extrusionClr>
            <a:schemeClr val="accent6">
              <a:lumMod val="40000"/>
              <a:lumOff val="60000"/>
            </a:schemeClr>
          </a:extrusionClr>
        </a:sp3d>
      </dgm:spPr>
      <dgm:t>
        <a:bodyPr/>
        <a:lstStyle/>
        <a:p>
          <a:r>
            <a:rPr lang="ru-RU" sz="1600" b="1" dirty="0" smtClean="0">
              <a:ln/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конкурентной модели оказания муниципальных услуг, обеспечивающей повышение их качества</a:t>
          </a:r>
          <a:endParaRPr lang="ru-RU" sz="1600" b="1" dirty="0">
            <a:ln/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A2B137-4037-4F3E-BB1A-BBAD7654A278}" type="parTrans" cxnId="{40DA64F1-31FE-4FD1-89AC-B0E84E61C2B8}">
      <dgm:prSet/>
      <dgm:spPr/>
      <dgm:t>
        <a:bodyPr/>
        <a:lstStyle/>
        <a:p>
          <a:endParaRPr lang="ru-RU"/>
        </a:p>
      </dgm:t>
    </dgm:pt>
    <dgm:pt modelId="{DF2FDE76-E051-48DE-8768-ED0F4D68F04F}" type="sibTrans" cxnId="{40DA64F1-31FE-4FD1-89AC-B0E84E61C2B8}">
      <dgm:prSet/>
      <dgm:spPr/>
      <dgm:t>
        <a:bodyPr/>
        <a:lstStyle/>
        <a:p>
          <a:endParaRPr lang="ru-RU"/>
        </a:p>
      </dgm:t>
    </dgm:pt>
    <dgm:pt modelId="{7F615593-5F52-4218-84B5-0AC211715603}" type="pres">
      <dgm:prSet presAssocID="{5A6C08F5-97DF-4798-8FBE-DCCA25A588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9D8EFB-B280-4001-85C0-7029A13B0049}" type="pres">
      <dgm:prSet presAssocID="{5A6C08F5-97DF-4798-8FBE-DCCA25A588A3}" presName="cycle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40000"/>
              <a:lumOff val="60000"/>
            </a:schemeClr>
          </a:extrusionClr>
        </a:sp3d>
      </dgm:spPr>
    </dgm:pt>
    <dgm:pt modelId="{91D69376-FB76-4556-887D-A2D3BD0A83A7}" type="pres">
      <dgm:prSet presAssocID="{A2B8FE51-9DDD-4A9E-B95A-8A2400ED8EFB}" presName="nodeFirstNode" presStyleLbl="node1" presStyleIdx="0" presStyleCnt="6" custScaleX="134575" custRadScaleRad="93779" custRadScaleInc="-14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B007CB-2968-4E0D-A469-4E961E77C64C}" type="pres">
      <dgm:prSet presAssocID="{E4613A78-E2CB-43ED-84D1-62A6E6798535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B50FD35F-039F-4A69-BB24-0B05B4933C77}" type="pres">
      <dgm:prSet presAssocID="{E01C7E1A-C4ED-499E-B2CE-ECD08B06A57D}" presName="nodeFollowingNodes" presStyleLbl="node1" presStyleIdx="1" presStyleCnt="6" custScaleX="130470" custRadScaleRad="148003" custRadScaleInc="219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4B946E-5C6E-44ED-AE45-9F130DFF9450}" type="pres">
      <dgm:prSet presAssocID="{7E2891B8-46F5-46DC-AD70-ED03B663AA45}" presName="nodeFollowingNodes" presStyleLbl="node1" presStyleIdx="2" presStyleCnt="6" custScaleX="127370" custScaleY="132130" custRadScaleRad="139034" custRadScaleInc="-288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B6C7A-2B90-473B-BD2B-EFD7FAF14015}" type="pres">
      <dgm:prSet presAssocID="{91753977-70BB-44B7-9F92-E2BD89F1AE37}" presName="nodeFollowingNodes" presStyleLbl="node1" presStyleIdx="3" presStyleCnt="6" custScaleX="144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85C99F-60F4-4B8B-AAF3-C9E382E47287}" type="pres">
      <dgm:prSet presAssocID="{7D8ED8CE-A070-4F6A-BD62-6E37BD2F408E}" presName="nodeFollowingNodes" presStyleLbl="node1" presStyleIdx="4" presStyleCnt="6" custScaleX="138209" custScaleY="132130" custRadScaleRad="125515" custRadScaleInc="31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457094-5CA0-48DE-BEC1-D03AD75F6E20}" type="pres">
      <dgm:prSet presAssocID="{0F9050E0-7DA6-4E5B-A526-2F6F5A013656}" presName="nodeFollowingNodes" presStyleLbl="node1" presStyleIdx="5" presStyleCnt="6" custScaleX="130260" custRadScaleRad="133425" custRadScaleInc="-22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9287CE-1B39-448C-9E07-05F2AA0753A2}" srcId="{5A6C08F5-97DF-4798-8FBE-DCCA25A588A3}" destId="{A2B8FE51-9DDD-4A9E-B95A-8A2400ED8EFB}" srcOrd="0" destOrd="0" parTransId="{DDDA27E3-83D7-4D6A-9AF6-FBC8A2EAA8ED}" sibTransId="{E4613A78-E2CB-43ED-84D1-62A6E6798535}"/>
    <dgm:cxn modelId="{F491F917-4579-4ECD-A42B-19111283EF87}" srcId="{5A6C08F5-97DF-4798-8FBE-DCCA25A588A3}" destId="{0F9050E0-7DA6-4E5B-A526-2F6F5A013656}" srcOrd="5" destOrd="0" parTransId="{B9389004-2691-4B0E-B3F0-53E6D94D2154}" sibTransId="{5CFFC593-ED58-48C7-A300-E2DA6EFF15AD}"/>
    <dgm:cxn modelId="{F7A70852-C07A-4105-B9AF-A5B499647734}" type="presOf" srcId="{7D8ED8CE-A070-4F6A-BD62-6E37BD2F408E}" destId="{2F85C99F-60F4-4B8B-AAF3-C9E382E47287}" srcOrd="0" destOrd="0" presId="urn:microsoft.com/office/officeart/2005/8/layout/cycle3"/>
    <dgm:cxn modelId="{772F51C9-1CE1-4EF0-BA98-7259C6E27BD3}" srcId="{5A6C08F5-97DF-4798-8FBE-DCCA25A588A3}" destId="{7E2891B8-46F5-46DC-AD70-ED03B663AA45}" srcOrd="2" destOrd="0" parTransId="{BCA9FC31-64FF-48CA-ABD4-604B62E767AE}" sibTransId="{E3BB87B2-05FE-4FBF-B6B1-CEA0E0888B30}"/>
    <dgm:cxn modelId="{C6CC3D7F-74C3-49FA-83A6-CD432716A384}" type="presOf" srcId="{5A6C08F5-97DF-4798-8FBE-DCCA25A588A3}" destId="{7F615593-5F52-4218-84B5-0AC211715603}" srcOrd="0" destOrd="0" presId="urn:microsoft.com/office/officeart/2005/8/layout/cycle3"/>
    <dgm:cxn modelId="{40DA64F1-31FE-4FD1-89AC-B0E84E61C2B8}" srcId="{5A6C08F5-97DF-4798-8FBE-DCCA25A588A3}" destId="{91753977-70BB-44B7-9F92-E2BD89F1AE37}" srcOrd="3" destOrd="0" parTransId="{98A2B137-4037-4F3E-BB1A-BBAD7654A278}" sibTransId="{DF2FDE76-E051-48DE-8768-ED0F4D68F04F}"/>
    <dgm:cxn modelId="{BDD908CA-2C8E-4E11-8E1B-BC0EF1C5C02A}" type="presOf" srcId="{E4613A78-E2CB-43ED-84D1-62A6E6798535}" destId="{EDB007CB-2968-4E0D-A469-4E961E77C64C}" srcOrd="0" destOrd="0" presId="urn:microsoft.com/office/officeart/2005/8/layout/cycle3"/>
    <dgm:cxn modelId="{C9AF5398-7179-4900-932C-7DF9C6EA4B36}" type="presOf" srcId="{91753977-70BB-44B7-9F92-E2BD89F1AE37}" destId="{6DCB6C7A-2B90-473B-BD2B-EFD7FAF14015}" srcOrd="0" destOrd="0" presId="urn:microsoft.com/office/officeart/2005/8/layout/cycle3"/>
    <dgm:cxn modelId="{7112AED8-B7A3-47A2-ABD4-9D65548DCE52}" type="presOf" srcId="{0F9050E0-7DA6-4E5B-A526-2F6F5A013656}" destId="{B5457094-5CA0-48DE-BEC1-D03AD75F6E20}" srcOrd="0" destOrd="0" presId="urn:microsoft.com/office/officeart/2005/8/layout/cycle3"/>
    <dgm:cxn modelId="{BDEE41A6-D56A-4B10-BD31-891E14779DCB}" type="presOf" srcId="{A2B8FE51-9DDD-4A9E-B95A-8A2400ED8EFB}" destId="{91D69376-FB76-4556-887D-A2D3BD0A83A7}" srcOrd="0" destOrd="0" presId="urn:microsoft.com/office/officeart/2005/8/layout/cycle3"/>
    <dgm:cxn modelId="{CDD8F001-2B9A-4C51-B52B-40B8F997DF8C}" srcId="{5A6C08F5-97DF-4798-8FBE-DCCA25A588A3}" destId="{7D8ED8CE-A070-4F6A-BD62-6E37BD2F408E}" srcOrd="4" destOrd="0" parTransId="{CDBAB3D2-0D7E-4EF6-9143-7B1C69EDF591}" sibTransId="{66819230-0B90-4C2B-865B-AC6BF3346E6A}"/>
    <dgm:cxn modelId="{D8622821-6F36-4EE9-8A5F-7FAD6697B692}" srcId="{5A6C08F5-97DF-4798-8FBE-DCCA25A588A3}" destId="{E01C7E1A-C4ED-499E-B2CE-ECD08B06A57D}" srcOrd="1" destOrd="0" parTransId="{240A43D1-5129-4E2A-9D49-9FA26F5C1E76}" sibTransId="{1F3E241E-CB50-402F-AF3B-E7199A7293A4}"/>
    <dgm:cxn modelId="{8AB481FA-7E92-40BF-A792-54886CE3B4EC}" type="presOf" srcId="{E01C7E1A-C4ED-499E-B2CE-ECD08B06A57D}" destId="{B50FD35F-039F-4A69-BB24-0B05B4933C77}" srcOrd="0" destOrd="0" presId="urn:microsoft.com/office/officeart/2005/8/layout/cycle3"/>
    <dgm:cxn modelId="{F1909F4C-7597-44AD-9CB3-AE110C9785F0}" type="presOf" srcId="{7E2891B8-46F5-46DC-AD70-ED03B663AA45}" destId="{6A4B946E-5C6E-44ED-AE45-9F130DFF9450}" srcOrd="0" destOrd="0" presId="urn:microsoft.com/office/officeart/2005/8/layout/cycle3"/>
    <dgm:cxn modelId="{4D88BFDF-EECC-4DB2-B0D8-E1D6CB6179B9}" type="presParOf" srcId="{7F615593-5F52-4218-84B5-0AC211715603}" destId="{3F9D8EFB-B280-4001-85C0-7029A13B0049}" srcOrd="0" destOrd="0" presId="urn:microsoft.com/office/officeart/2005/8/layout/cycle3"/>
    <dgm:cxn modelId="{22C79B11-4382-47C4-A2EC-DC2FF1FB2A99}" type="presParOf" srcId="{3F9D8EFB-B280-4001-85C0-7029A13B0049}" destId="{91D69376-FB76-4556-887D-A2D3BD0A83A7}" srcOrd="0" destOrd="0" presId="urn:microsoft.com/office/officeart/2005/8/layout/cycle3"/>
    <dgm:cxn modelId="{2612D3FF-2CDF-4250-9BBA-50405C6FCF65}" type="presParOf" srcId="{3F9D8EFB-B280-4001-85C0-7029A13B0049}" destId="{EDB007CB-2968-4E0D-A469-4E961E77C64C}" srcOrd="1" destOrd="0" presId="urn:microsoft.com/office/officeart/2005/8/layout/cycle3"/>
    <dgm:cxn modelId="{EC52488D-D458-440D-B92A-56A4954E73E3}" type="presParOf" srcId="{3F9D8EFB-B280-4001-85C0-7029A13B0049}" destId="{B50FD35F-039F-4A69-BB24-0B05B4933C77}" srcOrd="2" destOrd="0" presId="urn:microsoft.com/office/officeart/2005/8/layout/cycle3"/>
    <dgm:cxn modelId="{3F102C0E-DDAB-4B34-8F5F-A3BF5C55E81A}" type="presParOf" srcId="{3F9D8EFB-B280-4001-85C0-7029A13B0049}" destId="{6A4B946E-5C6E-44ED-AE45-9F130DFF9450}" srcOrd="3" destOrd="0" presId="urn:microsoft.com/office/officeart/2005/8/layout/cycle3"/>
    <dgm:cxn modelId="{39BDBF1F-DFAC-4065-84F1-006A259B06AE}" type="presParOf" srcId="{3F9D8EFB-B280-4001-85C0-7029A13B0049}" destId="{6DCB6C7A-2B90-473B-BD2B-EFD7FAF14015}" srcOrd="4" destOrd="0" presId="urn:microsoft.com/office/officeart/2005/8/layout/cycle3"/>
    <dgm:cxn modelId="{F16656D4-C2A1-4B85-9EF9-F2A3DDD14991}" type="presParOf" srcId="{3F9D8EFB-B280-4001-85C0-7029A13B0049}" destId="{2F85C99F-60F4-4B8B-AAF3-C9E382E47287}" srcOrd="5" destOrd="0" presId="urn:microsoft.com/office/officeart/2005/8/layout/cycle3"/>
    <dgm:cxn modelId="{11E72E11-5C89-476B-9A0A-AB55EE8C89AE}" type="presParOf" srcId="{3F9D8EFB-B280-4001-85C0-7029A13B0049}" destId="{B5457094-5CA0-48DE-BEC1-D03AD75F6E20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E82241-7688-4861-8852-AC132DD2F39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06C6F0-AC97-4B8A-BCEA-46574609CA53}">
      <dgm:prSet phldrT="[Текст]"/>
      <dgm:spPr/>
      <dgm:t>
        <a:bodyPr vert="vert"/>
        <a:lstStyle/>
        <a:p>
          <a:r>
            <a:rPr lang="ru-RU" dirty="0" smtClean="0"/>
            <a:t>Общий объем </a:t>
          </a:r>
          <a:r>
            <a:rPr lang="ru-RU" baseline="0" dirty="0" smtClean="0"/>
            <a:t>расходов</a:t>
          </a:r>
          <a:r>
            <a:rPr lang="ru-RU" dirty="0" smtClean="0"/>
            <a:t> бюджета городского округа Воскресенск</a:t>
          </a:r>
          <a:endParaRPr lang="ru-RU" dirty="0"/>
        </a:p>
      </dgm:t>
    </dgm:pt>
    <dgm:pt modelId="{DDD1C539-1F90-4F82-8096-9AC0952D82F3}" type="parTrans" cxnId="{6D5AB8B0-8FD2-432A-809F-8F8508B31DAD}">
      <dgm:prSet/>
      <dgm:spPr/>
      <dgm:t>
        <a:bodyPr/>
        <a:lstStyle/>
        <a:p>
          <a:endParaRPr lang="ru-RU"/>
        </a:p>
      </dgm:t>
    </dgm:pt>
    <dgm:pt modelId="{E894F47D-F443-4789-910B-975B7A288DA8}" type="sibTrans" cxnId="{6D5AB8B0-8FD2-432A-809F-8F8508B31DAD}">
      <dgm:prSet/>
      <dgm:spPr/>
      <dgm:t>
        <a:bodyPr/>
        <a:lstStyle/>
        <a:p>
          <a:endParaRPr lang="ru-RU"/>
        </a:p>
      </dgm:t>
    </dgm:pt>
    <dgm:pt modelId="{160C688B-C597-4E8E-B81A-5A170CA93D6F}">
      <dgm:prSet phldrT="[Текст]" custT="1"/>
      <dgm:spPr/>
      <dgm:t>
        <a:bodyPr/>
        <a:lstStyle/>
        <a:p>
          <a:r>
            <a:rPr lang="ru-RU" sz="1800" dirty="0" smtClean="0"/>
            <a:t>2025 год – 10 058,5</a:t>
          </a:r>
          <a:endParaRPr lang="ru-RU" sz="1800" dirty="0"/>
        </a:p>
      </dgm:t>
    </dgm:pt>
    <dgm:pt modelId="{B9F1146E-07E9-451A-8187-F24D87374CB6}" type="parTrans" cxnId="{8B5BB384-BF3F-4400-9629-301D046B0636}">
      <dgm:prSet/>
      <dgm:spPr/>
      <dgm:t>
        <a:bodyPr/>
        <a:lstStyle/>
        <a:p>
          <a:endParaRPr lang="ru-RU"/>
        </a:p>
      </dgm:t>
    </dgm:pt>
    <dgm:pt modelId="{ADA785CF-817E-4898-8B5E-5E863B0F02FD}" type="sibTrans" cxnId="{8B5BB384-BF3F-4400-9629-301D046B0636}">
      <dgm:prSet/>
      <dgm:spPr/>
      <dgm:t>
        <a:bodyPr/>
        <a:lstStyle/>
        <a:p>
          <a:endParaRPr lang="ru-RU"/>
        </a:p>
      </dgm:t>
    </dgm:pt>
    <dgm:pt modelId="{0E81A767-C48F-4B34-B876-7F92E6052BB9}">
      <dgm:prSet phldrT="[Текст]" custT="1"/>
      <dgm:spPr/>
      <dgm:t>
        <a:bodyPr/>
        <a:lstStyle/>
        <a:p>
          <a:r>
            <a:rPr lang="ru-RU" sz="1800" dirty="0" smtClean="0"/>
            <a:t>2026 год – 9 801,6</a:t>
          </a:r>
          <a:endParaRPr lang="ru-RU" sz="1800" dirty="0"/>
        </a:p>
      </dgm:t>
    </dgm:pt>
    <dgm:pt modelId="{9BFE993C-A37E-4239-92A2-BA11FE693343}" type="parTrans" cxnId="{A928EC11-F8F8-468A-B397-AC7F0CF3D738}">
      <dgm:prSet/>
      <dgm:spPr/>
      <dgm:t>
        <a:bodyPr/>
        <a:lstStyle/>
        <a:p>
          <a:endParaRPr lang="ru-RU"/>
        </a:p>
      </dgm:t>
    </dgm:pt>
    <dgm:pt modelId="{5DA8322E-0C42-43A6-8630-8DD953A370AF}" type="sibTrans" cxnId="{A928EC11-F8F8-468A-B397-AC7F0CF3D738}">
      <dgm:prSet/>
      <dgm:spPr/>
      <dgm:t>
        <a:bodyPr/>
        <a:lstStyle/>
        <a:p>
          <a:endParaRPr lang="ru-RU"/>
        </a:p>
      </dgm:t>
    </dgm:pt>
    <dgm:pt modelId="{091DA0CA-2A3C-4A92-8FBA-5F01458C7034}">
      <dgm:prSet phldrT="[Текст]" custT="1"/>
      <dgm:spPr/>
      <dgm:t>
        <a:bodyPr/>
        <a:lstStyle/>
        <a:p>
          <a:r>
            <a:rPr lang="ru-RU" sz="1800" dirty="0" smtClean="0"/>
            <a:t>2027 год – 10 099,2</a:t>
          </a:r>
          <a:endParaRPr lang="ru-RU" sz="1800" dirty="0">
            <a:solidFill>
              <a:srgbClr val="92D050"/>
            </a:solidFill>
          </a:endParaRPr>
        </a:p>
      </dgm:t>
    </dgm:pt>
    <dgm:pt modelId="{880D286E-B761-4942-B3FF-9587457005EA}" type="parTrans" cxnId="{F0377435-1D50-49A9-9BE7-ED6685504243}">
      <dgm:prSet/>
      <dgm:spPr/>
      <dgm:t>
        <a:bodyPr/>
        <a:lstStyle/>
        <a:p>
          <a:endParaRPr lang="ru-RU"/>
        </a:p>
      </dgm:t>
    </dgm:pt>
    <dgm:pt modelId="{896682FD-E507-46AA-87E9-2A7DA359332D}" type="sibTrans" cxnId="{F0377435-1D50-49A9-9BE7-ED6685504243}">
      <dgm:prSet/>
      <dgm:spPr/>
      <dgm:t>
        <a:bodyPr/>
        <a:lstStyle/>
        <a:p>
          <a:endParaRPr lang="ru-RU"/>
        </a:p>
      </dgm:t>
    </dgm:pt>
    <dgm:pt modelId="{5DDDF956-73E0-4E87-9B68-04FD06ADC465}">
      <dgm:prSet phldrT="[Текст]" custT="1"/>
      <dgm:spPr/>
      <dgm:t>
        <a:bodyPr/>
        <a:lstStyle/>
        <a:p>
          <a:r>
            <a:rPr lang="en-US" sz="1800" dirty="0" smtClean="0"/>
            <a:t>202</a:t>
          </a:r>
          <a:r>
            <a:rPr lang="ru-RU" sz="1800" dirty="0" smtClean="0"/>
            <a:t>4</a:t>
          </a:r>
          <a:r>
            <a:rPr lang="en-US" sz="1800" dirty="0" smtClean="0"/>
            <a:t> </a:t>
          </a:r>
          <a:r>
            <a:rPr lang="ru-RU" sz="1800" dirty="0" smtClean="0"/>
            <a:t>год – 10 975,5</a:t>
          </a:r>
          <a:endParaRPr lang="ru-RU" sz="1800" dirty="0">
            <a:solidFill>
              <a:srgbClr val="92D050"/>
            </a:solidFill>
          </a:endParaRPr>
        </a:p>
      </dgm:t>
    </dgm:pt>
    <dgm:pt modelId="{95CF1916-E013-4DC0-8C40-818B777A5E0D}" type="parTrans" cxnId="{9EC3973A-C73D-47DD-80AD-994E399DFB83}">
      <dgm:prSet/>
      <dgm:spPr/>
      <dgm:t>
        <a:bodyPr/>
        <a:lstStyle/>
        <a:p>
          <a:endParaRPr lang="ru-RU"/>
        </a:p>
      </dgm:t>
    </dgm:pt>
    <dgm:pt modelId="{4EF19006-1DDA-4242-A3D7-C87EDF4449CB}" type="sibTrans" cxnId="{9EC3973A-C73D-47DD-80AD-994E399DFB83}">
      <dgm:prSet/>
      <dgm:spPr/>
      <dgm:t>
        <a:bodyPr/>
        <a:lstStyle/>
        <a:p>
          <a:endParaRPr lang="ru-RU"/>
        </a:p>
      </dgm:t>
    </dgm:pt>
    <dgm:pt modelId="{34056C54-BA29-4AD4-84E5-DF319A115EF6}" type="pres">
      <dgm:prSet presAssocID="{2AE82241-7688-4861-8852-AC132DD2F39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1FDC05-477C-47AC-93F9-DD4C509708C0}" type="pres">
      <dgm:prSet presAssocID="{FC06C6F0-AC97-4B8A-BCEA-46574609CA53}" presName="root1" presStyleCnt="0"/>
      <dgm:spPr/>
    </dgm:pt>
    <dgm:pt modelId="{07ED2306-F9EB-40BB-A99D-5AB157BF5693}" type="pres">
      <dgm:prSet presAssocID="{FC06C6F0-AC97-4B8A-BCEA-46574609CA53}" presName="LevelOneTextNode" presStyleLbl="node0" presStyleIdx="0" presStyleCnt="1" custScaleX="350256" custScaleY="130834" custLinFactNeighborX="-656" custLinFactNeighborY="-310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1BB6F2-A106-4CB4-B11A-D8EE87C9DECB}" type="pres">
      <dgm:prSet presAssocID="{FC06C6F0-AC97-4B8A-BCEA-46574609CA53}" presName="level2hierChild" presStyleCnt="0"/>
      <dgm:spPr/>
    </dgm:pt>
    <dgm:pt modelId="{B6441656-DB56-4088-8325-87540F0F226B}" type="pres">
      <dgm:prSet presAssocID="{95CF1916-E013-4DC0-8C40-818B777A5E0D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83DBDB81-3225-441C-A9E8-E20AA7F9645E}" type="pres">
      <dgm:prSet presAssocID="{95CF1916-E013-4DC0-8C40-818B777A5E0D}" presName="connTx" presStyleLbl="parChTrans1D2" presStyleIdx="0" presStyleCnt="4"/>
      <dgm:spPr/>
      <dgm:t>
        <a:bodyPr/>
        <a:lstStyle/>
        <a:p>
          <a:endParaRPr lang="ru-RU"/>
        </a:p>
      </dgm:t>
    </dgm:pt>
    <dgm:pt modelId="{94CCE9E7-0E01-4700-98EF-CA8282A5218D}" type="pres">
      <dgm:prSet presAssocID="{5DDDF956-73E0-4E87-9B68-04FD06ADC465}" presName="root2" presStyleCnt="0"/>
      <dgm:spPr/>
    </dgm:pt>
    <dgm:pt modelId="{4C4FFF16-12C9-438F-BFFA-F1CB36386863}" type="pres">
      <dgm:prSet presAssocID="{5DDDF956-73E0-4E87-9B68-04FD06ADC465}" presName="LevelTwoTextNode" presStyleLbl="node2" presStyleIdx="0" presStyleCnt="4" custScaleX="1161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3FB71F-2FE9-4943-A792-0ED84B17EDF0}" type="pres">
      <dgm:prSet presAssocID="{5DDDF956-73E0-4E87-9B68-04FD06ADC465}" presName="level3hierChild" presStyleCnt="0"/>
      <dgm:spPr/>
    </dgm:pt>
    <dgm:pt modelId="{B865CF3A-AB19-4A26-AD58-A4DE70120AEC}" type="pres">
      <dgm:prSet presAssocID="{B9F1146E-07E9-451A-8187-F24D87374CB6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E670B5E0-7202-4D94-B278-ABF4F1D4D531}" type="pres">
      <dgm:prSet presAssocID="{B9F1146E-07E9-451A-8187-F24D87374CB6}" presName="connTx" presStyleLbl="parChTrans1D2" presStyleIdx="1" presStyleCnt="4"/>
      <dgm:spPr/>
      <dgm:t>
        <a:bodyPr/>
        <a:lstStyle/>
        <a:p>
          <a:endParaRPr lang="ru-RU"/>
        </a:p>
      </dgm:t>
    </dgm:pt>
    <dgm:pt modelId="{A88FE275-2F86-470E-A27E-9AFE80C54F52}" type="pres">
      <dgm:prSet presAssocID="{160C688B-C597-4E8E-B81A-5A170CA93D6F}" presName="root2" presStyleCnt="0"/>
      <dgm:spPr/>
    </dgm:pt>
    <dgm:pt modelId="{37F144B1-58A4-44CA-AD6A-5AFC39DE13BB}" type="pres">
      <dgm:prSet presAssocID="{160C688B-C597-4E8E-B81A-5A170CA93D6F}" presName="LevelTwoTextNode" presStyleLbl="node2" presStyleIdx="1" presStyleCnt="4" custScaleX="1139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22ACD8-5DB0-4013-8EE3-5D9959661E5D}" type="pres">
      <dgm:prSet presAssocID="{160C688B-C597-4E8E-B81A-5A170CA93D6F}" presName="level3hierChild" presStyleCnt="0"/>
      <dgm:spPr/>
    </dgm:pt>
    <dgm:pt modelId="{59CD557E-6B83-44B2-870C-3797720A6E59}" type="pres">
      <dgm:prSet presAssocID="{9BFE993C-A37E-4239-92A2-BA11FE693343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8DE03C4E-E697-436C-9CA2-CA1564809BA7}" type="pres">
      <dgm:prSet presAssocID="{9BFE993C-A37E-4239-92A2-BA11FE693343}" presName="connTx" presStyleLbl="parChTrans1D2" presStyleIdx="2" presStyleCnt="4"/>
      <dgm:spPr/>
      <dgm:t>
        <a:bodyPr/>
        <a:lstStyle/>
        <a:p>
          <a:endParaRPr lang="ru-RU"/>
        </a:p>
      </dgm:t>
    </dgm:pt>
    <dgm:pt modelId="{020E4075-3A53-4836-8A0B-FE9F6058FFD1}" type="pres">
      <dgm:prSet presAssocID="{0E81A767-C48F-4B34-B876-7F92E6052BB9}" presName="root2" presStyleCnt="0"/>
      <dgm:spPr/>
    </dgm:pt>
    <dgm:pt modelId="{B2493048-6337-45F9-AD53-00E08E1B467F}" type="pres">
      <dgm:prSet presAssocID="{0E81A767-C48F-4B34-B876-7F92E6052BB9}" presName="LevelTwoTextNode" presStyleLbl="node2" presStyleIdx="2" presStyleCnt="4" custScaleX="1140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5F4618-B6E9-4994-9606-C3D2CBF87D18}" type="pres">
      <dgm:prSet presAssocID="{0E81A767-C48F-4B34-B876-7F92E6052BB9}" presName="level3hierChild" presStyleCnt="0"/>
      <dgm:spPr/>
    </dgm:pt>
    <dgm:pt modelId="{790B1DA8-8285-4322-BA31-7CB1527603FE}" type="pres">
      <dgm:prSet presAssocID="{880D286E-B761-4942-B3FF-9587457005EA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C22D5142-6C9C-4B31-B85E-FE640E27D1D6}" type="pres">
      <dgm:prSet presAssocID="{880D286E-B761-4942-B3FF-9587457005EA}" presName="connTx" presStyleLbl="parChTrans1D2" presStyleIdx="3" presStyleCnt="4"/>
      <dgm:spPr/>
      <dgm:t>
        <a:bodyPr/>
        <a:lstStyle/>
        <a:p>
          <a:endParaRPr lang="ru-RU"/>
        </a:p>
      </dgm:t>
    </dgm:pt>
    <dgm:pt modelId="{67634720-B127-444D-9CB2-72346AD7B3F6}" type="pres">
      <dgm:prSet presAssocID="{091DA0CA-2A3C-4A92-8FBA-5F01458C7034}" presName="root2" presStyleCnt="0"/>
      <dgm:spPr/>
    </dgm:pt>
    <dgm:pt modelId="{FCBC281F-1404-4FAA-A33D-D2437536BCE3}" type="pres">
      <dgm:prSet presAssocID="{091DA0CA-2A3C-4A92-8FBA-5F01458C7034}" presName="LevelTwoTextNode" presStyleLbl="node2" presStyleIdx="3" presStyleCnt="4" custScaleX="113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749FEB-D6B9-468C-BA0B-730CDF7B2CB8}" type="pres">
      <dgm:prSet presAssocID="{091DA0CA-2A3C-4A92-8FBA-5F01458C7034}" presName="level3hierChild" presStyleCnt="0"/>
      <dgm:spPr/>
    </dgm:pt>
  </dgm:ptLst>
  <dgm:cxnLst>
    <dgm:cxn modelId="{33A02C43-55FB-4114-87A9-8964951BD9A1}" type="presOf" srcId="{880D286E-B761-4942-B3FF-9587457005EA}" destId="{C22D5142-6C9C-4B31-B85E-FE640E27D1D6}" srcOrd="1" destOrd="0" presId="urn:microsoft.com/office/officeart/2008/layout/HorizontalMultiLevelHierarchy"/>
    <dgm:cxn modelId="{B0969B93-4859-4F43-8E6C-0FD9F5F13451}" type="presOf" srcId="{B9F1146E-07E9-451A-8187-F24D87374CB6}" destId="{E670B5E0-7202-4D94-B278-ABF4F1D4D531}" srcOrd="1" destOrd="0" presId="urn:microsoft.com/office/officeart/2008/layout/HorizontalMultiLevelHierarchy"/>
    <dgm:cxn modelId="{E165EDBF-1C7E-4554-9AAA-C224B4FFF405}" type="presOf" srcId="{091DA0CA-2A3C-4A92-8FBA-5F01458C7034}" destId="{FCBC281F-1404-4FAA-A33D-D2437536BCE3}" srcOrd="0" destOrd="0" presId="urn:microsoft.com/office/officeart/2008/layout/HorizontalMultiLevelHierarchy"/>
    <dgm:cxn modelId="{0E6AED40-997E-45C1-BECA-3CF498DE264D}" type="presOf" srcId="{5DDDF956-73E0-4E87-9B68-04FD06ADC465}" destId="{4C4FFF16-12C9-438F-BFFA-F1CB36386863}" srcOrd="0" destOrd="0" presId="urn:microsoft.com/office/officeart/2008/layout/HorizontalMultiLevelHierarchy"/>
    <dgm:cxn modelId="{F0377435-1D50-49A9-9BE7-ED6685504243}" srcId="{FC06C6F0-AC97-4B8A-BCEA-46574609CA53}" destId="{091DA0CA-2A3C-4A92-8FBA-5F01458C7034}" srcOrd="3" destOrd="0" parTransId="{880D286E-B761-4942-B3FF-9587457005EA}" sibTransId="{896682FD-E507-46AA-87E9-2A7DA359332D}"/>
    <dgm:cxn modelId="{EB69C83D-D7EB-4804-85A9-1CADE3C5C209}" type="presOf" srcId="{FC06C6F0-AC97-4B8A-BCEA-46574609CA53}" destId="{07ED2306-F9EB-40BB-A99D-5AB157BF5693}" srcOrd="0" destOrd="0" presId="urn:microsoft.com/office/officeart/2008/layout/HorizontalMultiLevelHierarchy"/>
    <dgm:cxn modelId="{54AC7F2F-3CE4-42B1-8579-6C7083043278}" type="presOf" srcId="{0E81A767-C48F-4B34-B876-7F92E6052BB9}" destId="{B2493048-6337-45F9-AD53-00E08E1B467F}" srcOrd="0" destOrd="0" presId="urn:microsoft.com/office/officeart/2008/layout/HorizontalMultiLevelHierarchy"/>
    <dgm:cxn modelId="{9EC3973A-C73D-47DD-80AD-994E399DFB83}" srcId="{FC06C6F0-AC97-4B8A-BCEA-46574609CA53}" destId="{5DDDF956-73E0-4E87-9B68-04FD06ADC465}" srcOrd="0" destOrd="0" parTransId="{95CF1916-E013-4DC0-8C40-818B777A5E0D}" sibTransId="{4EF19006-1DDA-4242-A3D7-C87EDF4449CB}"/>
    <dgm:cxn modelId="{98518C10-5639-4E2E-8F91-54B1F4DBA09C}" type="presOf" srcId="{880D286E-B761-4942-B3FF-9587457005EA}" destId="{790B1DA8-8285-4322-BA31-7CB1527603FE}" srcOrd="0" destOrd="0" presId="urn:microsoft.com/office/officeart/2008/layout/HorizontalMultiLevelHierarchy"/>
    <dgm:cxn modelId="{FEFD452E-988B-4CD1-A61B-CF967B8547C3}" type="presOf" srcId="{160C688B-C597-4E8E-B81A-5A170CA93D6F}" destId="{37F144B1-58A4-44CA-AD6A-5AFC39DE13BB}" srcOrd="0" destOrd="0" presId="urn:microsoft.com/office/officeart/2008/layout/HorizontalMultiLevelHierarchy"/>
    <dgm:cxn modelId="{87665FF8-55D8-4F65-81AE-0D53F19693D0}" type="presOf" srcId="{95CF1916-E013-4DC0-8C40-818B777A5E0D}" destId="{83DBDB81-3225-441C-A9E8-E20AA7F9645E}" srcOrd="1" destOrd="0" presId="urn:microsoft.com/office/officeart/2008/layout/HorizontalMultiLevelHierarchy"/>
    <dgm:cxn modelId="{8B5BB384-BF3F-4400-9629-301D046B0636}" srcId="{FC06C6F0-AC97-4B8A-BCEA-46574609CA53}" destId="{160C688B-C597-4E8E-B81A-5A170CA93D6F}" srcOrd="1" destOrd="0" parTransId="{B9F1146E-07E9-451A-8187-F24D87374CB6}" sibTransId="{ADA785CF-817E-4898-8B5E-5E863B0F02FD}"/>
    <dgm:cxn modelId="{D2385A17-4AE1-44AE-80CA-8A9277A88FE8}" type="presOf" srcId="{95CF1916-E013-4DC0-8C40-818B777A5E0D}" destId="{B6441656-DB56-4088-8325-87540F0F226B}" srcOrd="0" destOrd="0" presId="urn:microsoft.com/office/officeart/2008/layout/HorizontalMultiLevelHierarchy"/>
    <dgm:cxn modelId="{14E5EF8D-E5FE-4F4C-824B-6EA634AE0C6A}" type="presOf" srcId="{9BFE993C-A37E-4239-92A2-BA11FE693343}" destId="{59CD557E-6B83-44B2-870C-3797720A6E59}" srcOrd="0" destOrd="0" presId="urn:microsoft.com/office/officeart/2008/layout/HorizontalMultiLevelHierarchy"/>
    <dgm:cxn modelId="{70B80949-CF8C-432D-99BC-DFD3458B76EA}" type="presOf" srcId="{9BFE993C-A37E-4239-92A2-BA11FE693343}" destId="{8DE03C4E-E697-436C-9CA2-CA1564809BA7}" srcOrd="1" destOrd="0" presId="urn:microsoft.com/office/officeart/2008/layout/HorizontalMultiLevelHierarchy"/>
    <dgm:cxn modelId="{6D5AB8B0-8FD2-432A-809F-8F8508B31DAD}" srcId="{2AE82241-7688-4861-8852-AC132DD2F393}" destId="{FC06C6F0-AC97-4B8A-BCEA-46574609CA53}" srcOrd="0" destOrd="0" parTransId="{DDD1C539-1F90-4F82-8096-9AC0952D82F3}" sibTransId="{E894F47D-F443-4789-910B-975B7A288DA8}"/>
    <dgm:cxn modelId="{CA829F8C-983C-43BA-8F69-B7EFA9F28984}" type="presOf" srcId="{2AE82241-7688-4861-8852-AC132DD2F393}" destId="{34056C54-BA29-4AD4-84E5-DF319A115EF6}" srcOrd="0" destOrd="0" presId="urn:microsoft.com/office/officeart/2008/layout/HorizontalMultiLevelHierarchy"/>
    <dgm:cxn modelId="{A928EC11-F8F8-468A-B397-AC7F0CF3D738}" srcId="{FC06C6F0-AC97-4B8A-BCEA-46574609CA53}" destId="{0E81A767-C48F-4B34-B876-7F92E6052BB9}" srcOrd="2" destOrd="0" parTransId="{9BFE993C-A37E-4239-92A2-BA11FE693343}" sibTransId="{5DA8322E-0C42-43A6-8630-8DD953A370AF}"/>
    <dgm:cxn modelId="{79389876-00A6-4E95-9B69-371824B35D98}" type="presOf" srcId="{B9F1146E-07E9-451A-8187-F24D87374CB6}" destId="{B865CF3A-AB19-4A26-AD58-A4DE70120AEC}" srcOrd="0" destOrd="0" presId="urn:microsoft.com/office/officeart/2008/layout/HorizontalMultiLevelHierarchy"/>
    <dgm:cxn modelId="{EE07D2CF-0900-46C8-919E-885FE8D5D11C}" type="presParOf" srcId="{34056C54-BA29-4AD4-84E5-DF319A115EF6}" destId="{2E1FDC05-477C-47AC-93F9-DD4C509708C0}" srcOrd="0" destOrd="0" presId="urn:microsoft.com/office/officeart/2008/layout/HorizontalMultiLevelHierarchy"/>
    <dgm:cxn modelId="{B5C8F566-5B56-444A-BCAA-A8C96FE45532}" type="presParOf" srcId="{2E1FDC05-477C-47AC-93F9-DD4C509708C0}" destId="{07ED2306-F9EB-40BB-A99D-5AB157BF5693}" srcOrd="0" destOrd="0" presId="urn:microsoft.com/office/officeart/2008/layout/HorizontalMultiLevelHierarchy"/>
    <dgm:cxn modelId="{61892477-DD44-40E3-8C37-C80B0FAB3FC5}" type="presParOf" srcId="{2E1FDC05-477C-47AC-93F9-DD4C509708C0}" destId="{861BB6F2-A106-4CB4-B11A-D8EE87C9DECB}" srcOrd="1" destOrd="0" presId="urn:microsoft.com/office/officeart/2008/layout/HorizontalMultiLevelHierarchy"/>
    <dgm:cxn modelId="{F1F3A290-056B-46B5-BCAF-925C50FDC041}" type="presParOf" srcId="{861BB6F2-A106-4CB4-B11A-D8EE87C9DECB}" destId="{B6441656-DB56-4088-8325-87540F0F226B}" srcOrd="0" destOrd="0" presId="urn:microsoft.com/office/officeart/2008/layout/HorizontalMultiLevelHierarchy"/>
    <dgm:cxn modelId="{954681A9-AA4A-4F1A-851D-352562EC71C0}" type="presParOf" srcId="{B6441656-DB56-4088-8325-87540F0F226B}" destId="{83DBDB81-3225-441C-A9E8-E20AA7F9645E}" srcOrd="0" destOrd="0" presId="urn:microsoft.com/office/officeart/2008/layout/HorizontalMultiLevelHierarchy"/>
    <dgm:cxn modelId="{C84CDFA9-5CD7-47B3-B04F-51F8A91C6EE8}" type="presParOf" srcId="{861BB6F2-A106-4CB4-B11A-D8EE87C9DECB}" destId="{94CCE9E7-0E01-4700-98EF-CA8282A5218D}" srcOrd="1" destOrd="0" presId="urn:microsoft.com/office/officeart/2008/layout/HorizontalMultiLevelHierarchy"/>
    <dgm:cxn modelId="{4E04293E-1BD4-4FB1-B7E3-BB03B52C8801}" type="presParOf" srcId="{94CCE9E7-0E01-4700-98EF-CA8282A5218D}" destId="{4C4FFF16-12C9-438F-BFFA-F1CB36386863}" srcOrd="0" destOrd="0" presId="urn:microsoft.com/office/officeart/2008/layout/HorizontalMultiLevelHierarchy"/>
    <dgm:cxn modelId="{933170D8-7B04-4E9D-9F0E-C067BDAF0A95}" type="presParOf" srcId="{94CCE9E7-0E01-4700-98EF-CA8282A5218D}" destId="{1C3FB71F-2FE9-4943-A792-0ED84B17EDF0}" srcOrd="1" destOrd="0" presId="urn:microsoft.com/office/officeart/2008/layout/HorizontalMultiLevelHierarchy"/>
    <dgm:cxn modelId="{B3E4D379-A28D-4374-9670-D0B6DC61B522}" type="presParOf" srcId="{861BB6F2-A106-4CB4-B11A-D8EE87C9DECB}" destId="{B865CF3A-AB19-4A26-AD58-A4DE70120AEC}" srcOrd="2" destOrd="0" presId="urn:microsoft.com/office/officeart/2008/layout/HorizontalMultiLevelHierarchy"/>
    <dgm:cxn modelId="{40577399-50AC-44BE-AE42-2A5BC8ED934B}" type="presParOf" srcId="{B865CF3A-AB19-4A26-AD58-A4DE70120AEC}" destId="{E670B5E0-7202-4D94-B278-ABF4F1D4D531}" srcOrd="0" destOrd="0" presId="urn:microsoft.com/office/officeart/2008/layout/HorizontalMultiLevelHierarchy"/>
    <dgm:cxn modelId="{DC7C3C78-A806-4A03-83BB-AC61F2AA5AA7}" type="presParOf" srcId="{861BB6F2-A106-4CB4-B11A-D8EE87C9DECB}" destId="{A88FE275-2F86-470E-A27E-9AFE80C54F52}" srcOrd="3" destOrd="0" presId="urn:microsoft.com/office/officeart/2008/layout/HorizontalMultiLevelHierarchy"/>
    <dgm:cxn modelId="{841446BC-D76A-4E84-81D5-9E9F7DE0BF13}" type="presParOf" srcId="{A88FE275-2F86-470E-A27E-9AFE80C54F52}" destId="{37F144B1-58A4-44CA-AD6A-5AFC39DE13BB}" srcOrd="0" destOrd="0" presId="urn:microsoft.com/office/officeart/2008/layout/HorizontalMultiLevelHierarchy"/>
    <dgm:cxn modelId="{2E68036C-104C-4853-8E9A-73AC038AB119}" type="presParOf" srcId="{A88FE275-2F86-470E-A27E-9AFE80C54F52}" destId="{DD22ACD8-5DB0-4013-8EE3-5D9959661E5D}" srcOrd="1" destOrd="0" presId="urn:microsoft.com/office/officeart/2008/layout/HorizontalMultiLevelHierarchy"/>
    <dgm:cxn modelId="{E8E47DC8-BDFF-45A1-8105-AF82E1FC209E}" type="presParOf" srcId="{861BB6F2-A106-4CB4-B11A-D8EE87C9DECB}" destId="{59CD557E-6B83-44B2-870C-3797720A6E59}" srcOrd="4" destOrd="0" presId="urn:microsoft.com/office/officeart/2008/layout/HorizontalMultiLevelHierarchy"/>
    <dgm:cxn modelId="{78C685DA-9E2F-40FE-A724-6381FBBCCCAE}" type="presParOf" srcId="{59CD557E-6B83-44B2-870C-3797720A6E59}" destId="{8DE03C4E-E697-436C-9CA2-CA1564809BA7}" srcOrd="0" destOrd="0" presId="urn:microsoft.com/office/officeart/2008/layout/HorizontalMultiLevelHierarchy"/>
    <dgm:cxn modelId="{A56468E0-CC2C-4C8D-A204-B22F8DF53422}" type="presParOf" srcId="{861BB6F2-A106-4CB4-B11A-D8EE87C9DECB}" destId="{020E4075-3A53-4836-8A0B-FE9F6058FFD1}" srcOrd="5" destOrd="0" presId="urn:microsoft.com/office/officeart/2008/layout/HorizontalMultiLevelHierarchy"/>
    <dgm:cxn modelId="{2C969237-C1DD-459D-835F-3DEDCD5B47DA}" type="presParOf" srcId="{020E4075-3A53-4836-8A0B-FE9F6058FFD1}" destId="{B2493048-6337-45F9-AD53-00E08E1B467F}" srcOrd="0" destOrd="0" presId="urn:microsoft.com/office/officeart/2008/layout/HorizontalMultiLevelHierarchy"/>
    <dgm:cxn modelId="{4FF28EA1-A737-44DF-81A2-4B52247A6756}" type="presParOf" srcId="{020E4075-3A53-4836-8A0B-FE9F6058FFD1}" destId="{EE5F4618-B6E9-4994-9606-C3D2CBF87D18}" srcOrd="1" destOrd="0" presId="urn:microsoft.com/office/officeart/2008/layout/HorizontalMultiLevelHierarchy"/>
    <dgm:cxn modelId="{F3BD6F31-5AA1-4F87-AD39-D5B72065FFBE}" type="presParOf" srcId="{861BB6F2-A106-4CB4-B11A-D8EE87C9DECB}" destId="{790B1DA8-8285-4322-BA31-7CB1527603FE}" srcOrd="6" destOrd="0" presId="urn:microsoft.com/office/officeart/2008/layout/HorizontalMultiLevelHierarchy"/>
    <dgm:cxn modelId="{5FF7205A-F497-4B1C-9AC1-86D3AB9ABE0E}" type="presParOf" srcId="{790B1DA8-8285-4322-BA31-7CB1527603FE}" destId="{C22D5142-6C9C-4B31-B85E-FE640E27D1D6}" srcOrd="0" destOrd="0" presId="urn:microsoft.com/office/officeart/2008/layout/HorizontalMultiLevelHierarchy"/>
    <dgm:cxn modelId="{5CE7168D-87CC-45D7-8C27-9CE9156DCA05}" type="presParOf" srcId="{861BB6F2-A106-4CB4-B11A-D8EE87C9DECB}" destId="{67634720-B127-444D-9CB2-72346AD7B3F6}" srcOrd="7" destOrd="0" presId="urn:microsoft.com/office/officeart/2008/layout/HorizontalMultiLevelHierarchy"/>
    <dgm:cxn modelId="{4E8CD9E1-7F6D-4EFE-8C6C-B54778C69D33}" type="presParOf" srcId="{67634720-B127-444D-9CB2-72346AD7B3F6}" destId="{FCBC281F-1404-4FAA-A33D-D2437536BCE3}" srcOrd="0" destOrd="0" presId="urn:microsoft.com/office/officeart/2008/layout/HorizontalMultiLevelHierarchy"/>
    <dgm:cxn modelId="{E78D401B-4BEC-4346-8946-9362E18A5FD9}" type="presParOf" srcId="{67634720-B127-444D-9CB2-72346AD7B3F6}" destId="{6C749FEB-D6B9-468C-BA0B-730CDF7B2CB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836199-999B-48EA-A442-3C09866E2A1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C08C25-8D45-4F9A-BC82-C0214FE77C2B}">
      <dgm:prSet phldrT="[Текст]"/>
      <dgm:spPr/>
      <dgm:t>
        <a:bodyPr/>
        <a:lstStyle/>
        <a:p>
          <a:r>
            <a:rPr lang="ru-RU" dirty="0" smtClean="0"/>
            <a:t>20</a:t>
          </a:r>
          <a:r>
            <a:rPr lang="en-US" dirty="0" smtClean="0"/>
            <a:t>2</a:t>
          </a:r>
          <a:r>
            <a:rPr lang="ru-RU" dirty="0" smtClean="0"/>
            <a:t>6 году  - 250,0 тыс. рублей</a:t>
          </a:r>
          <a:endParaRPr lang="ru-RU" dirty="0"/>
        </a:p>
      </dgm:t>
    </dgm:pt>
    <dgm:pt modelId="{5D5A5C4A-0FF2-4337-B2DE-4278C2875153}" type="parTrans" cxnId="{D4B6FB18-D9B7-43E5-B7C8-270DD9E5CC1B}">
      <dgm:prSet/>
      <dgm:spPr/>
      <dgm:t>
        <a:bodyPr/>
        <a:lstStyle/>
        <a:p>
          <a:endParaRPr lang="ru-RU"/>
        </a:p>
      </dgm:t>
    </dgm:pt>
    <dgm:pt modelId="{E12783A9-EAE8-4446-B536-413435355F1B}" type="sibTrans" cxnId="{D4B6FB18-D9B7-43E5-B7C8-270DD9E5CC1B}">
      <dgm:prSet/>
      <dgm:spPr/>
      <dgm:t>
        <a:bodyPr/>
        <a:lstStyle/>
        <a:p>
          <a:endParaRPr lang="ru-RU"/>
        </a:p>
      </dgm:t>
    </dgm:pt>
    <dgm:pt modelId="{8EA75971-98BE-44F2-BABF-C38A776A0B35}">
      <dgm:prSet phldrT="[Текст]"/>
      <dgm:spPr/>
      <dgm:t>
        <a:bodyPr/>
        <a:lstStyle/>
        <a:p>
          <a:r>
            <a:rPr lang="ru-RU" dirty="0" smtClean="0"/>
            <a:t>2027 году  - 200,0 тыс. рублей</a:t>
          </a:r>
          <a:endParaRPr lang="ru-RU" dirty="0"/>
        </a:p>
      </dgm:t>
    </dgm:pt>
    <dgm:pt modelId="{96FA4CAE-2267-4236-9E7B-714AE22700BB}" type="parTrans" cxnId="{5BAD9A34-F6B5-4598-8219-A1C6830D8B33}">
      <dgm:prSet/>
      <dgm:spPr/>
      <dgm:t>
        <a:bodyPr/>
        <a:lstStyle/>
        <a:p>
          <a:endParaRPr lang="ru-RU"/>
        </a:p>
      </dgm:t>
    </dgm:pt>
    <dgm:pt modelId="{0EC8ED49-6176-49B9-98EA-8D7B264F65B6}" type="sibTrans" cxnId="{5BAD9A34-F6B5-4598-8219-A1C6830D8B33}">
      <dgm:prSet/>
      <dgm:spPr/>
      <dgm:t>
        <a:bodyPr/>
        <a:lstStyle/>
        <a:p>
          <a:endParaRPr lang="ru-RU"/>
        </a:p>
      </dgm:t>
    </dgm:pt>
    <dgm:pt modelId="{2A72427C-A27D-43E8-BB0A-9855ED666034}">
      <dgm:prSet phldrT="[Текст]"/>
      <dgm:spPr/>
      <dgm:t>
        <a:bodyPr/>
        <a:lstStyle/>
        <a:p>
          <a:r>
            <a:rPr lang="ru-RU" dirty="0" smtClean="0"/>
            <a:t>20</a:t>
          </a:r>
          <a:r>
            <a:rPr lang="en-US" dirty="0" smtClean="0"/>
            <a:t>2</a:t>
          </a:r>
          <a:r>
            <a:rPr lang="ru-RU" dirty="0" smtClean="0"/>
            <a:t>5 году – 423,9 тыс. рублей</a:t>
          </a:r>
          <a:endParaRPr lang="ru-RU" dirty="0"/>
        </a:p>
      </dgm:t>
    </dgm:pt>
    <dgm:pt modelId="{E9711144-0C3E-4571-A483-F3E866FF7B1B}" type="parTrans" cxnId="{1D2618C0-F583-4E24-A50B-77930364129E}">
      <dgm:prSet/>
      <dgm:spPr/>
      <dgm:t>
        <a:bodyPr/>
        <a:lstStyle/>
        <a:p>
          <a:endParaRPr lang="ru-RU"/>
        </a:p>
      </dgm:t>
    </dgm:pt>
    <dgm:pt modelId="{2BCA8B30-66AB-4C8E-8F77-4D9A3F7E4034}" type="sibTrans" cxnId="{1D2618C0-F583-4E24-A50B-77930364129E}">
      <dgm:prSet/>
      <dgm:spPr/>
      <dgm:t>
        <a:bodyPr/>
        <a:lstStyle/>
        <a:p>
          <a:endParaRPr lang="ru-RU"/>
        </a:p>
      </dgm:t>
    </dgm:pt>
    <dgm:pt modelId="{6B37618C-CD7C-4205-8444-431506E4B584}" type="pres">
      <dgm:prSet presAssocID="{A5836199-999B-48EA-A442-3C09866E2A1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A43ED07-6DD4-4C87-BF35-E9A17CD39D76}" type="pres">
      <dgm:prSet presAssocID="{A5836199-999B-48EA-A442-3C09866E2A1D}" presName="Name1" presStyleCnt="0"/>
      <dgm:spPr/>
    </dgm:pt>
    <dgm:pt modelId="{679D635F-62C9-464D-BFCB-749CAD88950F}" type="pres">
      <dgm:prSet presAssocID="{A5836199-999B-48EA-A442-3C09866E2A1D}" presName="cycle" presStyleCnt="0"/>
      <dgm:spPr/>
    </dgm:pt>
    <dgm:pt modelId="{6DE9D6D3-AAE9-445A-817C-25AAEA125FA2}" type="pres">
      <dgm:prSet presAssocID="{A5836199-999B-48EA-A442-3C09866E2A1D}" presName="srcNode" presStyleLbl="node1" presStyleIdx="0" presStyleCnt="3"/>
      <dgm:spPr/>
    </dgm:pt>
    <dgm:pt modelId="{3D0E2B4E-538F-4827-972F-B102A4251F93}" type="pres">
      <dgm:prSet presAssocID="{A5836199-999B-48EA-A442-3C09866E2A1D}" presName="conn" presStyleLbl="parChTrans1D2" presStyleIdx="0" presStyleCnt="1"/>
      <dgm:spPr/>
      <dgm:t>
        <a:bodyPr/>
        <a:lstStyle/>
        <a:p>
          <a:endParaRPr lang="ru-RU"/>
        </a:p>
      </dgm:t>
    </dgm:pt>
    <dgm:pt modelId="{4DD4D764-58F1-42CB-AC93-AC7FDFD4F732}" type="pres">
      <dgm:prSet presAssocID="{A5836199-999B-48EA-A442-3C09866E2A1D}" presName="extraNode" presStyleLbl="node1" presStyleIdx="0" presStyleCnt="3"/>
      <dgm:spPr/>
    </dgm:pt>
    <dgm:pt modelId="{66296961-10E0-4D93-8CE4-D2B2C45DE8B9}" type="pres">
      <dgm:prSet presAssocID="{A5836199-999B-48EA-A442-3C09866E2A1D}" presName="dstNode" presStyleLbl="node1" presStyleIdx="0" presStyleCnt="3"/>
      <dgm:spPr/>
    </dgm:pt>
    <dgm:pt modelId="{B43C7D40-FB43-4F77-813E-404E03C8060D}" type="pres">
      <dgm:prSet presAssocID="{2A72427C-A27D-43E8-BB0A-9855ED66603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D5EA1-0158-4C08-BB5A-F44852449378}" type="pres">
      <dgm:prSet presAssocID="{2A72427C-A27D-43E8-BB0A-9855ED666034}" presName="accent_1" presStyleCnt="0"/>
      <dgm:spPr/>
    </dgm:pt>
    <dgm:pt modelId="{FC44181D-5982-4D26-91E7-C76E2F5DE4F6}" type="pres">
      <dgm:prSet presAssocID="{2A72427C-A27D-43E8-BB0A-9855ED666034}" presName="accentRepeatNode" presStyleLbl="solidFgAcc1" presStyleIdx="0" presStyleCnt="3"/>
      <dgm:spPr/>
    </dgm:pt>
    <dgm:pt modelId="{2A5FF582-A783-465E-A992-771A0EBD0317}" type="pres">
      <dgm:prSet presAssocID="{36C08C25-8D45-4F9A-BC82-C0214FE77C2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137813-B5A8-40AC-8068-718D791E0FE0}" type="pres">
      <dgm:prSet presAssocID="{36C08C25-8D45-4F9A-BC82-C0214FE77C2B}" presName="accent_2" presStyleCnt="0"/>
      <dgm:spPr/>
    </dgm:pt>
    <dgm:pt modelId="{E39BB18A-AC6C-40D9-8797-6A51158BEDAC}" type="pres">
      <dgm:prSet presAssocID="{36C08C25-8D45-4F9A-BC82-C0214FE77C2B}" presName="accentRepeatNode" presStyleLbl="solidFgAcc1" presStyleIdx="1" presStyleCnt="3"/>
      <dgm:spPr/>
    </dgm:pt>
    <dgm:pt modelId="{1779CDF7-DED4-4A22-B32F-E60457AEF129}" type="pres">
      <dgm:prSet presAssocID="{8EA75971-98BE-44F2-BABF-C38A776A0B35}" presName="text_3" presStyleLbl="node1" presStyleIdx="2" presStyleCnt="3" custAng="0" custScaleY="154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2C92C5-20F7-4658-A5E7-2501AE1420D0}" type="pres">
      <dgm:prSet presAssocID="{8EA75971-98BE-44F2-BABF-C38A776A0B35}" presName="accent_3" presStyleCnt="0"/>
      <dgm:spPr/>
    </dgm:pt>
    <dgm:pt modelId="{8AEC5F5D-B7A8-42BD-87EB-64CB5577CE92}" type="pres">
      <dgm:prSet presAssocID="{8EA75971-98BE-44F2-BABF-C38A776A0B35}" presName="accentRepeatNode" presStyleLbl="solidFgAcc1" presStyleIdx="2" presStyleCnt="3" custLinFactNeighborX="-3344" custLinFactNeighborY="2193"/>
      <dgm:spPr/>
    </dgm:pt>
  </dgm:ptLst>
  <dgm:cxnLst>
    <dgm:cxn modelId="{5BAD9A34-F6B5-4598-8219-A1C6830D8B33}" srcId="{A5836199-999B-48EA-A442-3C09866E2A1D}" destId="{8EA75971-98BE-44F2-BABF-C38A776A0B35}" srcOrd="2" destOrd="0" parTransId="{96FA4CAE-2267-4236-9E7B-714AE22700BB}" sibTransId="{0EC8ED49-6176-49B9-98EA-8D7B264F65B6}"/>
    <dgm:cxn modelId="{088FD5B9-6595-48CB-BF65-75082DAE49B8}" type="presOf" srcId="{2BCA8B30-66AB-4C8E-8F77-4D9A3F7E4034}" destId="{3D0E2B4E-538F-4827-972F-B102A4251F93}" srcOrd="0" destOrd="0" presId="urn:microsoft.com/office/officeart/2008/layout/VerticalCurvedList"/>
    <dgm:cxn modelId="{E77DD368-BF8E-45BF-8D7A-B2B2D1B769A0}" type="presOf" srcId="{36C08C25-8D45-4F9A-BC82-C0214FE77C2B}" destId="{2A5FF582-A783-465E-A992-771A0EBD0317}" srcOrd="0" destOrd="0" presId="urn:microsoft.com/office/officeart/2008/layout/VerticalCurvedList"/>
    <dgm:cxn modelId="{CF50B5A3-4686-4574-A8A6-35CEE772E6FE}" type="presOf" srcId="{8EA75971-98BE-44F2-BABF-C38A776A0B35}" destId="{1779CDF7-DED4-4A22-B32F-E60457AEF129}" srcOrd="0" destOrd="0" presId="urn:microsoft.com/office/officeart/2008/layout/VerticalCurvedList"/>
    <dgm:cxn modelId="{CBAEAB7C-825B-4C2B-AC05-EA91EECCECA1}" type="presOf" srcId="{A5836199-999B-48EA-A442-3C09866E2A1D}" destId="{6B37618C-CD7C-4205-8444-431506E4B584}" srcOrd="0" destOrd="0" presId="urn:microsoft.com/office/officeart/2008/layout/VerticalCurvedList"/>
    <dgm:cxn modelId="{DCE76DD2-843D-4685-B232-DCEC5558C2AA}" type="presOf" srcId="{2A72427C-A27D-43E8-BB0A-9855ED666034}" destId="{B43C7D40-FB43-4F77-813E-404E03C8060D}" srcOrd="0" destOrd="0" presId="urn:microsoft.com/office/officeart/2008/layout/VerticalCurvedList"/>
    <dgm:cxn modelId="{D4B6FB18-D9B7-43E5-B7C8-270DD9E5CC1B}" srcId="{A5836199-999B-48EA-A442-3C09866E2A1D}" destId="{36C08C25-8D45-4F9A-BC82-C0214FE77C2B}" srcOrd="1" destOrd="0" parTransId="{5D5A5C4A-0FF2-4337-B2DE-4278C2875153}" sibTransId="{E12783A9-EAE8-4446-B536-413435355F1B}"/>
    <dgm:cxn modelId="{1D2618C0-F583-4E24-A50B-77930364129E}" srcId="{A5836199-999B-48EA-A442-3C09866E2A1D}" destId="{2A72427C-A27D-43E8-BB0A-9855ED666034}" srcOrd="0" destOrd="0" parTransId="{E9711144-0C3E-4571-A483-F3E866FF7B1B}" sibTransId="{2BCA8B30-66AB-4C8E-8F77-4D9A3F7E4034}"/>
    <dgm:cxn modelId="{F426B1AB-2B10-4B22-B654-D85574E87151}" type="presParOf" srcId="{6B37618C-CD7C-4205-8444-431506E4B584}" destId="{CA43ED07-6DD4-4C87-BF35-E9A17CD39D76}" srcOrd="0" destOrd="0" presId="urn:microsoft.com/office/officeart/2008/layout/VerticalCurvedList"/>
    <dgm:cxn modelId="{35B5D9F5-D505-472B-AC31-EC52579C02DC}" type="presParOf" srcId="{CA43ED07-6DD4-4C87-BF35-E9A17CD39D76}" destId="{679D635F-62C9-464D-BFCB-749CAD88950F}" srcOrd="0" destOrd="0" presId="urn:microsoft.com/office/officeart/2008/layout/VerticalCurvedList"/>
    <dgm:cxn modelId="{24B535C3-B359-4230-A471-249896A82E09}" type="presParOf" srcId="{679D635F-62C9-464D-BFCB-749CAD88950F}" destId="{6DE9D6D3-AAE9-445A-817C-25AAEA125FA2}" srcOrd="0" destOrd="0" presId="urn:microsoft.com/office/officeart/2008/layout/VerticalCurvedList"/>
    <dgm:cxn modelId="{9A1C4C45-7827-470A-B2D2-C510FF143F8D}" type="presParOf" srcId="{679D635F-62C9-464D-BFCB-749CAD88950F}" destId="{3D0E2B4E-538F-4827-972F-B102A4251F93}" srcOrd="1" destOrd="0" presId="urn:microsoft.com/office/officeart/2008/layout/VerticalCurvedList"/>
    <dgm:cxn modelId="{A49A1DF8-994C-4228-8EF3-4BCFE7E86A4E}" type="presParOf" srcId="{679D635F-62C9-464D-BFCB-749CAD88950F}" destId="{4DD4D764-58F1-42CB-AC93-AC7FDFD4F732}" srcOrd="2" destOrd="0" presId="urn:microsoft.com/office/officeart/2008/layout/VerticalCurvedList"/>
    <dgm:cxn modelId="{96BC5A3B-F33E-4738-8DF2-5F537F8762F9}" type="presParOf" srcId="{679D635F-62C9-464D-BFCB-749CAD88950F}" destId="{66296961-10E0-4D93-8CE4-D2B2C45DE8B9}" srcOrd="3" destOrd="0" presId="urn:microsoft.com/office/officeart/2008/layout/VerticalCurvedList"/>
    <dgm:cxn modelId="{4228B960-87E0-468A-8103-DA4518D4BFC2}" type="presParOf" srcId="{CA43ED07-6DD4-4C87-BF35-E9A17CD39D76}" destId="{B43C7D40-FB43-4F77-813E-404E03C8060D}" srcOrd="1" destOrd="0" presId="urn:microsoft.com/office/officeart/2008/layout/VerticalCurvedList"/>
    <dgm:cxn modelId="{0F7438E1-374E-4845-8AF8-1EAB34D3AB12}" type="presParOf" srcId="{CA43ED07-6DD4-4C87-BF35-E9A17CD39D76}" destId="{839D5EA1-0158-4C08-BB5A-F44852449378}" srcOrd="2" destOrd="0" presId="urn:microsoft.com/office/officeart/2008/layout/VerticalCurvedList"/>
    <dgm:cxn modelId="{B981C879-2235-4294-B76C-9E0874CE42E7}" type="presParOf" srcId="{839D5EA1-0158-4C08-BB5A-F44852449378}" destId="{FC44181D-5982-4D26-91E7-C76E2F5DE4F6}" srcOrd="0" destOrd="0" presId="urn:microsoft.com/office/officeart/2008/layout/VerticalCurvedList"/>
    <dgm:cxn modelId="{45669A1C-295D-4E40-96E4-B10CBD2ED971}" type="presParOf" srcId="{CA43ED07-6DD4-4C87-BF35-E9A17CD39D76}" destId="{2A5FF582-A783-465E-A992-771A0EBD0317}" srcOrd="3" destOrd="0" presId="urn:microsoft.com/office/officeart/2008/layout/VerticalCurvedList"/>
    <dgm:cxn modelId="{244744C9-7BBD-4656-9654-A3BC94F55CD3}" type="presParOf" srcId="{CA43ED07-6DD4-4C87-BF35-E9A17CD39D76}" destId="{9E137813-B5A8-40AC-8068-718D791E0FE0}" srcOrd="4" destOrd="0" presId="urn:microsoft.com/office/officeart/2008/layout/VerticalCurvedList"/>
    <dgm:cxn modelId="{D5BD6F65-C7E8-422B-9412-0D29047D84F9}" type="presParOf" srcId="{9E137813-B5A8-40AC-8068-718D791E0FE0}" destId="{E39BB18A-AC6C-40D9-8797-6A51158BEDAC}" srcOrd="0" destOrd="0" presId="urn:microsoft.com/office/officeart/2008/layout/VerticalCurvedList"/>
    <dgm:cxn modelId="{D3C02601-EC6B-4142-9940-20846A2E2834}" type="presParOf" srcId="{CA43ED07-6DD4-4C87-BF35-E9A17CD39D76}" destId="{1779CDF7-DED4-4A22-B32F-E60457AEF129}" srcOrd="5" destOrd="0" presId="urn:microsoft.com/office/officeart/2008/layout/VerticalCurvedList"/>
    <dgm:cxn modelId="{32807848-5264-4444-AD93-2E8B2A0FB395}" type="presParOf" srcId="{CA43ED07-6DD4-4C87-BF35-E9A17CD39D76}" destId="{AC2C92C5-20F7-4658-A5E7-2501AE1420D0}" srcOrd="6" destOrd="0" presId="urn:microsoft.com/office/officeart/2008/layout/VerticalCurvedList"/>
    <dgm:cxn modelId="{8BB9736A-250F-4CC5-8441-1623E4840BE7}" type="presParOf" srcId="{AC2C92C5-20F7-4658-A5E7-2501AE1420D0}" destId="{8AEC5F5D-B7A8-42BD-87EB-64CB5577CE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0.47547</cdr:x>
      <cdr:y>0.89547</cdr:y>
    </cdr:from>
    <cdr:to>
      <cdr:x>0.95321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43340" y="3761388"/>
          <a:ext cx="3057833" cy="439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45659" cy="498055"/>
          </a:xfrm>
          <a:prstGeom prst="rect">
            <a:avLst/>
          </a:prstGeom>
        </p:spPr>
        <p:txBody>
          <a:bodyPr vert="horz" lIns="93077" tIns="46538" rIns="93077" bIns="46538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6" y="4"/>
            <a:ext cx="2945659" cy="498055"/>
          </a:xfrm>
          <a:prstGeom prst="rect">
            <a:avLst/>
          </a:prstGeom>
        </p:spPr>
        <p:txBody>
          <a:bodyPr vert="horz" lIns="93077" tIns="46538" rIns="93077" bIns="46538" rtlCol="0"/>
          <a:lstStyle>
            <a:lvl1pPr algn="r">
              <a:defRPr sz="1200"/>
            </a:lvl1pPr>
          </a:lstStyle>
          <a:p>
            <a:pPr rtl="0"/>
            <a:fld id="{8BF404C6-F3CC-4383-8FBC-3F7F856D112C}" type="datetime1">
              <a:rPr lang="ru-RU" smtClean="0"/>
              <a:t>19.11.2024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28584"/>
            <a:ext cx="2945659" cy="498054"/>
          </a:xfrm>
          <a:prstGeom prst="rect">
            <a:avLst/>
          </a:prstGeom>
        </p:spPr>
        <p:txBody>
          <a:bodyPr vert="horz" lIns="93077" tIns="46538" rIns="93077" bIns="46538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50446" y="9428584"/>
            <a:ext cx="2945659" cy="498054"/>
          </a:xfrm>
          <a:prstGeom prst="rect">
            <a:avLst/>
          </a:prstGeom>
        </p:spPr>
        <p:txBody>
          <a:bodyPr vert="horz" lIns="93077" tIns="46538" rIns="93077" bIns="46538" rtlCol="0" anchor="b"/>
          <a:lstStyle>
            <a:lvl1pPr algn="r">
              <a:defRPr sz="1200"/>
            </a:lvl1pPr>
          </a:lstStyle>
          <a:p>
            <a:pPr rtl="0"/>
            <a:fld id="{C18A1656-FDB1-442A-B22F-67D2FDA9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785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45659" cy="498055"/>
          </a:xfrm>
          <a:prstGeom prst="rect">
            <a:avLst/>
          </a:prstGeom>
        </p:spPr>
        <p:txBody>
          <a:bodyPr vert="horz" lIns="93077" tIns="46538" rIns="93077" bIns="46538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4"/>
            <a:ext cx="2945659" cy="498055"/>
          </a:xfrm>
          <a:prstGeom prst="rect">
            <a:avLst/>
          </a:prstGeom>
        </p:spPr>
        <p:txBody>
          <a:bodyPr vert="horz" lIns="93077" tIns="46538" rIns="93077" bIns="46538" rtlCol="0"/>
          <a:lstStyle>
            <a:lvl1pPr algn="r">
              <a:defRPr sz="1200"/>
            </a:lvl1pPr>
          </a:lstStyle>
          <a:p>
            <a:fld id="{8BE53AFD-DFF1-40C5-A030-1B2F2E9C0365}" type="datetime1">
              <a:rPr lang="ru-RU" smtClean="0"/>
              <a:pPr/>
              <a:t>19.11.2024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77" tIns="46538" rIns="93077" bIns="46538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8"/>
            <a:ext cx="5438140" cy="3908613"/>
          </a:xfrm>
          <a:prstGeom prst="rect">
            <a:avLst/>
          </a:prstGeom>
        </p:spPr>
        <p:txBody>
          <a:bodyPr vert="horz" lIns="93077" tIns="46538" rIns="93077" bIns="46538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4" y="9428584"/>
            <a:ext cx="2945659" cy="498054"/>
          </a:xfrm>
          <a:prstGeom prst="rect">
            <a:avLst/>
          </a:prstGeom>
        </p:spPr>
        <p:txBody>
          <a:bodyPr vert="horz" lIns="93077" tIns="46538" rIns="93077" bIns="46538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50446" y="9428584"/>
            <a:ext cx="2945659" cy="498054"/>
          </a:xfrm>
          <a:prstGeom prst="rect">
            <a:avLst/>
          </a:prstGeom>
        </p:spPr>
        <p:txBody>
          <a:bodyPr vert="horz" lIns="93077" tIns="46538" rIns="93077" bIns="46538" rtlCol="0" anchor="b"/>
          <a:lstStyle>
            <a:lvl1pPr algn="r">
              <a:defRPr sz="1200"/>
            </a:lvl1pPr>
          </a:lstStyle>
          <a:p>
            <a:pPr rtl="0"/>
            <a:fld id="{6336304E-FDE3-4B4F-A3B7-EBE87F3FA5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28181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61449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14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20836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15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157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00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93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87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56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20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16741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58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75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042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340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09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251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862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828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08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857298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24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177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440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74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72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38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78107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39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635545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40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409049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41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984478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42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3186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43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227477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44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389726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45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121295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46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954056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47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887453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48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720941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49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23566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70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672655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71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074426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146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8C23FE-C094-497F-8A8A-ACEAF0D3B91E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73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862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582850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177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8472" indent="-279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20481" indent="-2237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9626" indent="-2237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8770" indent="-2237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75850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2930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010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091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4B2A25-2E0B-4358-9443-181889826888}" type="slidenum">
              <a:rPr lang="ru-RU" altLang="ru-RU" smtClean="0">
                <a:latin typeface="Calibri" panose="020F0502020204030204" pitchFamily="34" charset="0"/>
              </a:rPr>
              <a:pPr/>
              <a:t>75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994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198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58E7A1-E38B-4108-B690-5D06CB9D5565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76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7250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300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2D5224B-CA9E-42D7-926E-66A6491A3AAA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78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6340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321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4361AF-D4B8-456C-A820-839589993745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79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0909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38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088320-8E65-456F-9241-06658EBC82E2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81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367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402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2E230A0-474F-4414-8BDA-1D1D5244E72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82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783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47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74DEE1-E15F-4E34-A4C0-6BBAB3E844EB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83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6561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495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9A026BC-62DF-4CB0-A6AD-BDE480E72C85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84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4194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62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29089A-44D8-4899-B51B-14F146E3E921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85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4931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B1A970D-0051-4AF6-925A-98BC45D0AEBB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87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440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69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8472" indent="-279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20481" indent="-2237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9626" indent="-2237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8770" indent="-2237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75850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2930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010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091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25C9F2-C35C-45D2-B893-435283623B4E}" type="slidenum">
              <a:rPr lang="ru-RU" altLang="ru-RU" smtClean="0">
                <a:latin typeface="Calibri" panose="020F0502020204030204" pitchFamily="34" charset="0"/>
              </a:rPr>
              <a:pPr/>
              <a:t>88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8699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2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AD4412-D73E-4D7E-B421-D67DA880C3EF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89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770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90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4919757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7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A2CC6EC-BAE6-4B15-B644-9C887664C05D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92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9939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92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475C4C7-500C-4516-8208-F37EA26A92A0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93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540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873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66E9AA9-895F-49B6-8DEF-EC35117C76CA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94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832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89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61B702-7542-48CD-AFD7-30D1C4753791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95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3329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955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C4C2EEA-9900-4930-9AFD-5A704164F4D1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96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0097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976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4D68F24-3546-41F4-9E99-F8A04A441FA1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97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9812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58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1F52C9-47D6-4113-A335-A2C94BC31EE3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99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889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6593215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7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3EE058-1A1C-4C6E-B618-8604A177F8E0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100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9167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99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8A79B2-6700-4AC5-BB2D-FD05D37AC935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101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05545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129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D28CCD4-4059-40BA-9954-39F73BCC8B35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102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7926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150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8923150-58B5-4838-AE7A-62923A92C569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103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16140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191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1A2A1C7-45E7-4C90-841D-86209DDC0E11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104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8803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211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3FDE76F-3720-4A79-B828-9CA1A9173ED8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105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38063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252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3289C9-66D3-4CFC-931F-1DE0352D6126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106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0666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273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9B2A39-61CC-412A-829D-6413D26E44A3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107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6054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293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0510388-9C28-433B-A240-AFDECB87E5EF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108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7174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375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7CA2344-9308-47F7-A465-586340FE8C12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109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494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588115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396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15D8CBB-9627-412B-96DB-C61A2A26D2BA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110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1464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416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7C6C08-7E0A-4FBD-955E-3D3060BE64E9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111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71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437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8472" indent="-279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20481" indent="-2237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9626" indent="-2237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8770" indent="-2237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75850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2930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010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091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1422326-D1AD-4575-B481-73EDD312F263}" type="slidenum">
              <a:rPr lang="ru-RU" altLang="ru-RU" smtClean="0">
                <a:latin typeface="Calibri" panose="020F0502020204030204" pitchFamily="34" charset="0"/>
              </a:rPr>
              <a:pPr/>
              <a:t>112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3407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478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05A82A-27FD-4751-9A93-6E588C7C6523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113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6668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498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4B9EA7-A6B0-4843-A985-7C21D9717957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114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4366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519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6935396-92B0-4510-AF64-E8B1E169F0B2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115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84752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539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169" indent="-2840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113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19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274" indent="-22695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235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9433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651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594" indent="-226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F648F03-C90B-4E68-AA13-A81579478C5A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116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65293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8472" indent="-279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20481" indent="-2237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9626" indent="-2237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8770" indent="-2237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75850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2930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010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091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584F99-76EF-4F13-B37E-DFC17AD69344}" type="slidenum">
              <a:rPr lang="ru-RU" altLang="ru-RU" smtClean="0">
                <a:latin typeface="Calibri" panose="020F0502020204030204" pitchFamily="34" charset="0"/>
              </a:rPr>
              <a:pPr/>
              <a:t>119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5731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095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8472" indent="-279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20481" indent="-2237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9626" indent="-2237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8770" indent="-2237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75850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2930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010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7091" indent="-2237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20C174E-243C-471F-B282-373B82BC7B45}" type="slidenum">
              <a:rPr lang="ru-RU" altLang="ru-RU" smtClean="0">
                <a:latin typeface="Calibri" panose="020F0502020204030204" pitchFamily="34" charset="0"/>
              </a:rPr>
              <a:pPr/>
              <a:t>120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5947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57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4769315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</a:rPr>
              <a:pPr/>
              <a:t>122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3873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6392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23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3AE61224-6208-4388-840A-2A613B842650}"/>
              </a:ext>
            </a:extLst>
          </p:cNvPr>
          <p:cNvGrpSpPr/>
          <p:nvPr userDrawn="1"/>
        </p:nvGrpSpPr>
        <p:grpSpPr>
          <a:xfrm>
            <a:off x="-1871180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xmlns="" id="{9C262CDC-D38F-428C-A15E-DDD5A48C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xmlns="" id="{6CA70729-6AED-407B-8058-1348C4E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61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7" name="Графический объект 16" descr="Конверт">
            <a:extLst>
              <a:ext uri="{FF2B5EF4-FFF2-40B4-BE49-F238E27FC236}">
                <a16:creationId xmlns:a16="http://schemas.microsoft.com/office/drawing/2014/main" xmlns="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>
            <a:extLst>
              <a:ext uri="{FF2B5EF4-FFF2-40B4-BE49-F238E27FC236}">
                <a16:creationId xmlns:a16="http://schemas.microsoft.com/office/drawing/2014/main" xmlns="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69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Графический объект 18" descr="Конверт">
            <a:extLst>
              <a:ext uri="{FF2B5EF4-FFF2-40B4-BE49-F238E27FC236}">
                <a16:creationId xmlns:a16="http://schemas.microsoft.com/office/drawing/2014/main" xmlns="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Графический объект 19" descr="Сеть">
            <a:extLst>
              <a:ext uri="{FF2B5EF4-FFF2-40B4-BE49-F238E27FC236}">
                <a16:creationId xmlns:a16="http://schemas.microsoft.com/office/drawing/2014/main" xmlns="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xmlns="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xmlns="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2388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70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:a16="http://schemas.microsoft.com/office/drawing/2014/main" xmlns="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xmlns="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:a16="http://schemas.microsoft.com/office/drawing/2014/main" xmlns="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:a16="http://schemas.microsoft.com/office/drawing/2014/main" xmlns="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:a16="http://schemas.microsoft.com/office/drawing/2014/main" xmlns="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1569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:a16="http://schemas.microsoft.com/office/drawing/2014/main" xmlns="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:a16="http://schemas.microsoft.com/office/drawing/2014/main" xmlns="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:a16="http://schemas.microsoft.com/office/drawing/2014/main" xmlns="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Объект 2">
            <a:extLst>
              <a:ext uri="{FF2B5EF4-FFF2-40B4-BE49-F238E27FC236}">
                <a16:creationId xmlns:a16="http://schemas.microsoft.com/office/drawing/2014/main" xmlns="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Заголовок 1">
            <a:extLst>
              <a:ext uri="{FF2B5EF4-FFF2-40B4-BE49-F238E27FC236}">
                <a16:creationId xmlns:a16="http://schemas.microsoft.com/office/drawing/2014/main" xmlns="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3370588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:a16="http://schemas.microsoft.com/office/drawing/2014/main" xmlns="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:a16="http://schemas.microsoft.com/office/drawing/2014/main" xmlns="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:a16="http://schemas.microsoft.com/office/drawing/2014/main" xmlns="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xmlns="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xmlns="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Заголовок 1">
            <a:extLst>
              <a:ext uri="{FF2B5EF4-FFF2-40B4-BE49-F238E27FC236}">
                <a16:creationId xmlns:a16="http://schemas.microsoft.com/office/drawing/2014/main" xmlns="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015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:a16="http://schemas.microsoft.com/office/drawing/2014/main" xmlns="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:a16="http://schemas.microsoft.com/office/drawing/2014/main" xmlns="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xmlns="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Текст 2">
            <a:extLst>
              <a:ext uri="{FF2B5EF4-FFF2-40B4-BE49-F238E27FC236}">
                <a16:creationId xmlns:a16="http://schemas.microsoft.com/office/drawing/2014/main" xmlns="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xmlns="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8" name="Текст 4">
            <a:extLst>
              <a:ext uri="{FF2B5EF4-FFF2-40B4-BE49-F238E27FC236}">
                <a16:creationId xmlns:a16="http://schemas.microsoft.com/office/drawing/2014/main" xmlns="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:a16="http://schemas.microsoft.com/office/drawing/2014/main" xmlns="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Заголовок 1">
            <a:extLst>
              <a:ext uri="{FF2B5EF4-FFF2-40B4-BE49-F238E27FC236}">
                <a16:creationId xmlns:a16="http://schemas.microsoft.com/office/drawing/2014/main" xmlns="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74491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xmlns="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xmlns="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xmlns="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08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:a16="http://schemas.microsoft.com/office/drawing/2014/main" xmlns="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:a16="http://schemas.microsoft.com/office/drawing/2014/main" xmlns="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:a16="http://schemas.microsoft.com/office/drawing/2014/main" xmlns="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Заголовок 1">
            <a:extLst>
              <a:ext uri="{FF2B5EF4-FFF2-40B4-BE49-F238E27FC236}">
                <a16:creationId xmlns:a16="http://schemas.microsoft.com/office/drawing/2014/main" xmlns="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:a16="http://schemas.microsoft.com/office/drawing/2014/main" xmlns="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:a16="http://schemas.microsoft.com/office/drawing/2014/main" xmlns="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54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CFA74-9608-4211-99F5-20D684543A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32718-8D67-459C-BC5B-FE99B2EC7334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3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650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:a16="http://schemas.microsoft.com/office/drawing/2014/main" xmlns="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xmlns="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:a16="http://schemas.microsoft.com/office/drawing/2014/main" xmlns="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:a16="http://schemas.microsoft.com/office/drawing/2014/main" xmlns="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:a16="http://schemas.microsoft.com/office/drawing/2014/main" xmlns="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053376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3AE61224-6208-4388-840A-2A613B842650}"/>
              </a:ext>
            </a:extLst>
          </p:cNvPr>
          <p:cNvGrpSpPr/>
          <p:nvPr userDrawn="1"/>
        </p:nvGrpSpPr>
        <p:grpSpPr>
          <a:xfrm>
            <a:off x="-1871180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xmlns="" id="{9C262CDC-D38F-428C-A15E-DDD5A48C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xmlns="" id="{6CA70729-6AED-407B-8058-1348C4E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821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1113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Место для замещающего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91310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Рисунок 11">
            <a:extLst>
              <a:ext uri="{FF2B5EF4-FFF2-40B4-BE49-F238E27FC236}">
                <a16:creationId xmlns:a16="http://schemas.microsoft.com/office/drawing/2014/main" xmlns="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xmlns="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xmlns="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110673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xmlns="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xmlns="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:a16="http://schemas.microsoft.com/office/drawing/2014/main" xmlns="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xmlns="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51713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xmlns="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86803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:a16="http://schemas.microsoft.com/office/drawing/2014/main" xmlns="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:a16="http://schemas.microsoft.com/office/drawing/2014/main" xmlns="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:a16="http://schemas.microsoft.com/office/drawing/2014/main" xmlns="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:a16="http://schemas.microsoft.com/office/drawing/2014/main" xmlns="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:a16="http://schemas.microsoft.com/office/drawing/2014/main" xmlns="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xmlns="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xmlns="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xmlns="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xmlns="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xmlns="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xmlns="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xmlns="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xmlns="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xmlns="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xmlns="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xmlns="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</p:spTree>
    <p:extLst>
      <p:ext uri="{BB962C8B-B14F-4D97-AF65-F5344CB8AC3E}">
        <p14:creationId xmlns:p14="http://schemas.microsoft.com/office/powerpoint/2010/main" val="1785902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D7D3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xmlns="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xmlns="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Рисунок 11">
            <a:extLst>
              <a:ext uri="{FF2B5EF4-FFF2-40B4-BE49-F238E27FC236}">
                <a16:creationId xmlns:a16="http://schemas.microsoft.com/office/drawing/2014/main" xmlns="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Рисунок 11">
            <a:extLst>
              <a:ext uri="{FF2B5EF4-FFF2-40B4-BE49-F238E27FC236}">
                <a16:creationId xmlns:a16="http://schemas.microsoft.com/office/drawing/2014/main" xmlns="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1554921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7" name="Графический объект 16" descr="Конверт">
            <a:extLst>
              <a:ext uri="{FF2B5EF4-FFF2-40B4-BE49-F238E27FC236}">
                <a16:creationId xmlns:a16="http://schemas.microsoft.com/office/drawing/2014/main" xmlns="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>
            <a:extLst>
              <a:ext uri="{FF2B5EF4-FFF2-40B4-BE49-F238E27FC236}">
                <a16:creationId xmlns:a16="http://schemas.microsoft.com/office/drawing/2014/main" xmlns="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73296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Место для замещающего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9725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:a16="http://schemas.microsoft.com/office/drawing/2014/main" xmlns="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:a16="http://schemas.microsoft.com/office/drawing/2014/main" xmlns="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xmlns="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96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Графический объект 18" descr="Конверт">
            <a:extLst>
              <a:ext uri="{FF2B5EF4-FFF2-40B4-BE49-F238E27FC236}">
                <a16:creationId xmlns:a16="http://schemas.microsoft.com/office/drawing/2014/main" xmlns="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Графический объект 19" descr="Сеть">
            <a:extLst>
              <a:ext uri="{FF2B5EF4-FFF2-40B4-BE49-F238E27FC236}">
                <a16:creationId xmlns:a16="http://schemas.microsoft.com/office/drawing/2014/main" xmlns="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xmlns="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xmlns="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25714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321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:a16="http://schemas.microsoft.com/office/drawing/2014/main" xmlns="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:a16="http://schemas.microsoft.com/office/drawing/2014/main" xmlns="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:a16="http://schemas.microsoft.com/office/drawing/2014/main" xmlns="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Объект 2">
            <a:extLst>
              <a:ext uri="{FF2B5EF4-FFF2-40B4-BE49-F238E27FC236}">
                <a16:creationId xmlns:a16="http://schemas.microsoft.com/office/drawing/2014/main" xmlns="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Заголовок 1">
            <a:extLst>
              <a:ext uri="{FF2B5EF4-FFF2-40B4-BE49-F238E27FC236}">
                <a16:creationId xmlns:a16="http://schemas.microsoft.com/office/drawing/2014/main" xmlns="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1798127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:a16="http://schemas.microsoft.com/office/drawing/2014/main" xmlns="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:a16="http://schemas.microsoft.com/office/drawing/2014/main" xmlns="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:a16="http://schemas.microsoft.com/office/drawing/2014/main" xmlns="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xmlns="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xmlns="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Заголовок 1">
            <a:extLst>
              <a:ext uri="{FF2B5EF4-FFF2-40B4-BE49-F238E27FC236}">
                <a16:creationId xmlns:a16="http://schemas.microsoft.com/office/drawing/2014/main" xmlns="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64534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:a16="http://schemas.microsoft.com/office/drawing/2014/main" xmlns="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:a16="http://schemas.microsoft.com/office/drawing/2014/main" xmlns="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xmlns="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Текст 2">
            <a:extLst>
              <a:ext uri="{FF2B5EF4-FFF2-40B4-BE49-F238E27FC236}">
                <a16:creationId xmlns:a16="http://schemas.microsoft.com/office/drawing/2014/main" xmlns="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xmlns="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8" name="Текст 4">
            <a:extLst>
              <a:ext uri="{FF2B5EF4-FFF2-40B4-BE49-F238E27FC236}">
                <a16:creationId xmlns:a16="http://schemas.microsoft.com/office/drawing/2014/main" xmlns="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:a16="http://schemas.microsoft.com/office/drawing/2014/main" xmlns="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Заголовок 1">
            <a:extLst>
              <a:ext uri="{FF2B5EF4-FFF2-40B4-BE49-F238E27FC236}">
                <a16:creationId xmlns:a16="http://schemas.microsoft.com/office/drawing/2014/main" xmlns="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93498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xmlns="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xmlns="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xmlns="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368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:a16="http://schemas.microsoft.com/office/drawing/2014/main" xmlns="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:a16="http://schemas.microsoft.com/office/drawing/2014/main" xmlns="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:a16="http://schemas.microsoft.com/office/drawing/2014/main" xmlns="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Заголовок 1">
            <a:extLst>
              <a:ext uri="{FF2B5EF4-FFF2-40B4-BE49-F238E27FC236}">
                <a16:creationId xmlns:a16="http://schemas.microsoft.com/office/drawing/2014/main" xmlns="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:a16="http://schemas.microsoft.com/office/drawing/2014/main" xmlns="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:a16="http://schemas.microsoft.com/office/drawing/2014/main" xmlns="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74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3AE61224-6208-4388-840A-2A613B842650}"/>
              </a:ext>
            </a:extLst>
          </p:cNvPr>
          <p:cNvGrpSpPr/>
          <p:nvPr userDrawn="1"/>
        </p:nvGrpSpPr>
        <p:grpSpPr>
          <a:xfrm>
            <a:off x="-1871180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xmlns="" id="{9C262CDC-D38F-428C-A15E-DDD5A48C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xmlns="" id="{6CA70729-6AED-407B-8058-1348C4E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xmlns="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xmlns="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:a16="http://schemas.microsoft.com/office/drawing/2014/main" xmlns="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xmlns="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345981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Место для замещающего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xmlns="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xmlns="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:a16="http://schemas.microsoft.com/office/drawing/2014/main" xmlns="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xmlns="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xmlns="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Рисунок 11">
            <a:extLst>
              <a:ext uri="{FF2B5EF4-FFF2-40B4-BE49-F238E27FC236}">
                <a16:creationId xmlns:a16="http://schemas.microsoft.com/office/drawing/2014/main" xmlns="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xmlns="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xmlns="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xmlns="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xmlns="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Рисунок 11">
            <a:extLst>
              <a:ext uri="{FF2B5EF4-FFF2-40B4-BE49-F238E27FC236}">
                <a16:creationId xmlns:a16="http://schemas.microsoft.com/office/drawing/2014/main" xmlns="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Рисунок 11">
            <a:extLst>
              <a:ext uri="{FF2B5EF4-FFF2-40B4-BE49-F238E27FC236}">
                <a16:creationId xmlns:a16="http://schemas.microsoft.com/office/drawing/2014/main" xmlns="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:a16="http://schemas.microsoft.com/office/drawing/2014/main" xmlns="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:a16="http://schemas.microsoft.com/office/drawing/2014/main" xmlns="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xmlns="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:a16="http://schemas.microsoft.com/office/drawing/2014/main" xmlns="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:a16="http://schemas.microsoft.com/office/drawing/2014/main" xmlns="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:a16="http://schemas.microsoft.com/office/drawing/2014/main" xmlns="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:a16="http://schemas.microsoft.com/office/drawing/2014/main" xmlns="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:a16="http://schemas.microsoft.com/office/drawing/2014/main" xmlns="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xmlns="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xmlns="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xmlns="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xmlns="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xmlns="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xmlns="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xmlns="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xmlns="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xmlns="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xmlns="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xmlns="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7" name="Графический объект 16" descr="Конверт">
            <a:extLst>
              <a:ext uri="{FF2B5EF4-FFF2-40B4-BE49-F238E27FC236}">
                <a16:creationId xmlns:a16="http://schemas.microsoft.com/office/drawing/2014/main" xmlns="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>
            <a:extLst>
              <a:ext uri="{FF2B5EF4-FFF2-40B4-BE49-F238E27FC236}">
                <a16:creationId xmlns:a16="http://schemas.microsoft.com/office/drawing/2014/main" xmlns="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Графический объект 18" descr="Конверт">
            <a:extLst>
              <a:ext uri="{FF2B5EF4-FFF2-40B4-BE49-F238E27FC236}">
                <a16:creationId xmlns:a16="http://schemas.microsoft.com/office/drawing/2014/main" xmlns="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Графический объект 19" descr="Сеть">
            <a:extLst>
              <a:ext uri="{FF2B5EF4-FFF2-40B4-BE49-F238E27FC236}">
                <a16:creationId xmlns:a16="http://schemas.microsoft.com/office/drawing/2014/main" xmlns="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xmlns="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xmlns="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xmlns="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0687892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:a16="http://schemas.microsoft.com/office/drawing/2014/main" xmlns="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xmlns="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:a16="http://schemas.microsoft.com/office/drawing/2014/main" xmlns="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:a16="http://schemas.microsoft.com/office/drawing/2014/main" xmlns="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:a16="http://schemas.microsoft.com/office/drawing/2014/main" xmlns="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:a16="http://schemas.microsoft.com/office/drawing/2014/main" xmlns="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:a16="http://schemas.microsoft.com/office/drawing/2014/main" xmlns="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:a16="http://schemas.microsoft.com/office/drawing/2014/main" xmlns="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Объект 2">
            <a:extLst>
              <a:ext uri="{FF2B5EF4-FFF2-40B4-BE49-F238E27FC236}">
                <a16:creationId xmlns:a16="http://schemas.microsoft.com/office/drawing/2014/main" xmlns="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Заголовок 1">
            <a:extLst>
              <a:ext uri="{FF2B5EF4-FFF2-40B4-BE49-F238E27FC236}">
                <a16:creationId xmlns:a16="http://schemas.microsoft.com/office/drawing/2014/main" xmlns="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:a16="http://schemas.microsoft.com/office/drawing/2014/main" xmlns="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:a16="http://schemas.microsoft.com/office/drawing/2014/main" xmlns="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:a16="http://schemas.microsoft.com/office/drawing/2014/main" xmlns="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xmlns="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xmlns="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Заголовок 1">
            <a:extLst>
              <a:ext uri="{FF2B5EF4-FFF2-40B4-BE49-F238E27FC236}">
                <a16:creationId xmlns:a16="http://schemas.microsoft.com/office/drawing/2014/main" xmlns="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:a16="http://schemas.microsoft.com/office/drawing/2014/main" xmlns="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:a16="http://schemas.microsoft.com/office/drawing/2014/main" xmlns="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xmlns="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Текст 2">
            <a:extLst>
              <a:ext uri="{FF2B5EF4-FFF2-40B4-BE49-F238E27FC236}">
                <a16:creationId xmlns:a16="http://schemas.microsoft.com/office/drawing/2014/main" xmlns="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xmlns="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8" name="Текст 4">
            <a:extLst>
              <a:ext uri="{FF2B5EF4-FFF2-40B4-BE49-F238E27FC236}">
                <a16:creationId xmlns:a16="http://schemas.microsoft.com/office/drawing/2014/main" xmlns="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:a16="http://schemas.microsoft.com/office/drawing/2014/main" xmlns="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Заголовок 1">
            <a:extLst>
              <a:ext uri="{FF2B5EF4-FFF2-40B4-BE49-F238E27FC236}">
                <a16:creationId xmlns:a16="http://schemas.microsoft.com/office/drawing/2014/main" xmlns="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xmlns="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xmlns="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xmlns="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:a16="http://schemas.microsoft.com/office/drawing/2014/main" xmlns="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:a16="http://schemas.microsoft.com/office/drawing/2014/main" xmlns="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:a16="http://schemas.microsoft.com/office/drawing/2014/main" xmlns="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Заголовок 1">
            <a:extLst>
              <a:ext uri="{FF2B5EF4-FFF2-40B4-BE49-F238E27FC236}">
                <a16:creationId xmlns:a16="http://schemas.microsoft.com/office/drawing/2014/main" xmlns="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:a16="http://schemas.microsoft.com/office/drawing/2014/main" xmlns="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:a16="http://schemas.microsoft.com/office/drawing/2014/main" xmlns="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Рисунок 11">
            <a:extLst>
              <a:ext uri="{FF2B5EF4-FFF2-40B4-BE49-F238E27FC236}">
                <a16:creationId xmlns:a16="http://schemas.microsoft.com/office/drawing/2014/main" xmlns="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xmlns="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xmlns="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2164891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2C7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xmlns="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xmlns="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Рисунок 11">
            <a:extLst>
              <a:ext uri="{FF2B5EF4-FFF2-40B4-BE49-F238E27FC236}">
                <a16:creationId xmlns:a16="http://schemas.microsoft.com/office/drawing/2014/main" xmlns="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Рисунок 11">
            <a:extLst>
              <a:ext uri="{FF2B5EF4-FFF2-40B4-BE49-F238E27FC236}">
                <a16:creationId xmlns:a16="http://schemas.microsoft.com/office/drawing/2014/main" xmlns="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189839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:a16="http://schemas.microsoft.com/office/drawing/2014/main" xmlns="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:a16="http://schemas.microsoft.com/office/drawing/2014/main" xmlns="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xmlns="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4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:a16="http://schemas.microsoft.com/office/drawing/2014/main" xmlns="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:a16="http://schemas.microsoft.com/office/drawing/2014/main" xmlns="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:a16="http://schemas.microsoft.com/office/drawing/2014/main" xmlns="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:a16="http://schemas.microsoft.com/office/drawing/2014/main" xmlns="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:a16="http://schemas.microsoft.com/office/drawing/2014/main" xmlns="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xmlns="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xmlns="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xmlns="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xmlns="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xmlns="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xmlns="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xmlns="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xmlns="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xmlns="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xmlns="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xmlns="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</p:spTree>
    <p:extLst>
      <p:ext uri="{BB962C8B-B14F-4D97-AF65-F5344CB8AC3E}">
        <p14:creationId xmlns:p14="http://schemas.microsoft.com/office/powerpoint/2010/main" val="3107744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B3A73-9DD3-4028-87DB-C033F5E3B4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0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808" r:id="rId20"/>
    <p:sldLayoutId id="2147483798" r:id="rId21"/>
    <p:sldLayoutId id="2147483799" r:id="rId22"/>
    <p:sldLayoutId id="2147483800" r:id="rId23"/>
    <p:sldLayoutId id="2147483801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696" r:id="rId30"/>
    <p:sldLayoutId id="2147483697" r:id="rId31"/>
    <p:sldLayoutId id="2147483698" r:id="rId32"/>
    <p:sldLayoutId id="2147483700" r:id="rId33"/>
    <p:sldLayoutId id="2147483701" r:id="rId34"/>
    <p:sldLayoutId id="2147483702" r:id="rId35"/>
    <p:sldLayoutId id="2147483703" r:id="rId36"/>
    <p:sldLayoutId id="2147483704" r:id="rId37"/>
    <p:sldLayoutId id="2147483649" r:id="rId38"/>
    <p:sldLayoutId id="2147483660" r:id="rId39"/>
    <p:sldLayoutId id="2147483651" r:id="rId40"/>
    <p:sldLayoutId id="2147483650" r:id="rId41"/>
    <p:sldLayoutId id="2147483661" r:id="rId42"/>
    <p:sldLayoutId id="2147483662" r:id="rId43"/>
    <p:sldLayoutId id="2147483663" r:id="rId44"/>
    <p:sldLayoutId id="2147483654" r:id="rId45"/>
    <p:sldLayoutId id="2147483664" r:id="rId46"/>
    <p:sldLayoutId id="2147483665" r:id="rId47"/>
    <p:sldLayoutId id="2147483666" r:id="rId48"/>
    <p:sldLayoutId id="2147483667" r:id="rId49"/>
    <p:sldLayoutId id="2147483668" r:id="rId50"/>
    <p:sldLayoutId id="2147483669" r:id="rId51"/>
    <p:sldLayoutId id="2147483670" r:id="rId52"/>
    <p:sldLayoutId id="2147483671" r:id="rId53"/>
    <p:sldLayoutId id="2147483672" r:id="rId54"/>
    <p:sldLayoutId id="2147483673" r:id="rId5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5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7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33.jpg"/><Relationship Id="rId4" Type="http://schemas.openxmlformats.org/officeDocument/2006/relationships/image" Target="../media/image27.gif"/><Relationship Id="rId9" Type="http://schemas.openxmlformats.org/officeDocument/2006/relationships/image" Target="../media/image32.jp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4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6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8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9.xml"/></Relationships>
</file>

<file path=ppt/slides/_rels/slide1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" Target="slide4.xml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02.jp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0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4.xml"/><Relationship Id="rId7" Type="http://schemas.openxmlformats.org/officeDocument/2006/relationships/image" Target="../media/image106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10" Type="http://schemas.openxmlformats.org/officeDocument/2006/relationships/hyperlink" Target="mailto:fo@vos-mo.ru" TargetMode="External"/><Relationship Id="rId4" Type="http://schemas.openxmlformats.org/officeDocument/2006/relationships/image" Target="../media/image103.jpg"/><Relationship Id="rId9" Type="http://schemas.openxmlformats.org/officeDocument/2006/relationships/hyperlink" Target="https://www.microsoft.com/en-us/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mailto:fo@vos-mo.ru" TargetMode="External"/><Relationship Id="rId7" Type="http://schemas.openxmlformats.org/officeDocument/2006/relationships/hyperlink" Target="https://www.microsoft.com/en-us/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vk.com/club211411090" TargetMode="External"/><Relationship Id="rId5" Type="http://schemas.openxmlformats.org/officeDocument/2006/relationships/hyperlink" Target="https://t.me/+bC-GtCC9YHFlOTky" TargetMode="External"/><Relationship Id="rId4" Type="http://schemas.openxmlformats.org/officeDocument/2006/relationships/image" Target="../media/image10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8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g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vos-mo.ru/regulatory/654398/" TargetMode="External"/><Relationship Id="rId3" Type="http://schemas.openxmlformats.org/officeDocument/2006/relationships/slide" Target="slide4.xml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vos-mo.ru/regulatory/782356/" TargetMode="External"/><Relationship Id="rId7" Type="http://schemas.openxmlformats.org/officeDocument/2006/relationships/image" Target="../media/image4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hyperlink" Target="https://vos-mo.ru/regulatory/782357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" Target="slide4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21.jpg"/><Relationship Id="rId4" Type="http://schemas.openxmlformats.org/officeDocument/2006/relationships/diagramData" Target="../diagrams/data4.xml"/><Relationship Id="rId9" Type="http://schemas.openxmlformats.org/officeDocument/2006/relationships/chart" Target="../charts/char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0.xml"/><Relationship Id="rId18" Type="http://schemas.openxmlformats.org/officeDocument/2006/relationships/slide" Target="slide119.xml"/><Relationship Id="rId3" Type="http://schemas.openxmlformats.org/officeDocument/2006/relationships/slide" Target="slide5.xml"/><Relationship Id="rId21" Type="http://schemas.openxmlformats.org/officeDocument/2006/relationships/image" Target="../media/image12.jpg"/><Relationship Id="rId7" Type="http://schemas.openxmlformats.org/officeDocument/2006/relationships/slide" Target="slide16.xml"/><Relationship Id="rId12" Type="http://schemas.openxmlformats.org/officeDocument/2006/relationships/slide" Target="slide27.xml"/><Relationship Id="rId17" Type="http://schemas.openxmlformats.org/officeDocument/2006/relationships/slide" Target="slide4.xml"/><Relationship Id="rId2" Type="http://schemas.openxmlformats.org/officeDocument/2006/relationships/notesSlide" Target="../notesSlides/notesSlide4.xml"/><Relationship Id="rId16" Type="http://schemas.openxmlformats.org/officeDocument/2006/relationships/slide" Target="slide117.xml"/><Relationship Id="rId20" Type="http://schemas.openxmlformats.org/officeDocument/2006/relationships/slide" Target="slide12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11" Type="http://schemas.openxmlformats.org/officeDocument/2006/relationships/slide" Target="slide26.xml"/><Relationship Id="rId5" Type="http://schemas.openxmlformats.org/officeDocument/2006/relationships/slide" Target="slide7.xml"/><Relationship Id="rId15" Type="http://schemas.openxmlformats.org/officeDocument/2006/relationships/slide" Target="slide50.xml"/><Relationship Id="rId10" Type="http://schemas.openxmlformats.org/officeDocument/2006/relationships/slide" Target="slide23.xml"/><Relationship Id="rId19" Type="http://schemas.openxmlformats.org/officeDocument/2006/relationships/slide" Target="slide121.xml"/><Relationship Id="rId4" Type="http://schemas.openxmlformats.org/officeDocument/2006/relationships/slide" Target="slide6.xml"/><Relationship Id="rId9" Type="http://schemas.openxmlformats.org/officeDocument/2006/relationships/slide" Target="slide21.xml"/><Relationship Id="rId14" Type="http://schemas.openxmlformats.org/officeDocument/2006/relationships/slide" Target="slide3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g"/><Relationship Id="rId4" Type="http://schemas.openxmlformats.org/officeDocument/2006/relationships/hyperlink" Target="file:///\\Datasrv2.omsu.vmr\fo\&#1041;&#1070;&#1044;&#1046;&#1045;&#1058;%20&#1043;&#1054;&#1056;&#1054;&#1044;&#1057;&#1050;&#1054;&#1043;&#1054;%20&#1054;&#1050;&#1056;&#1059;&#1043;&#1040;\&#1041;&#1070;&#1044;&#1046;&#1045;&#1058;%20&#1044;&#1051;&#1071;%20&#1043;&#1056;&#1040;&#1046;&#1044;&#1040;&#1053;\&#1041;&#1070;&#1044;&#1046;&#1045;&#1058;%20&#1044;&#1051;&#1071;%20&#1043;&#1056;&#1040;&#1046;&#1044;&#1040;&#1053;%20&#1055;&#1054;%20&#1056;&#1045;&#1064;&#1045;&#1053;&#1048;&#1070;%20&#1057;&#1044;%20&#1047;&#1040;%202020%20&#1043;&#1054;&#1044;.pptx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" Target="slide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" Target="slide4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1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1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4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7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9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1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7178" y="4312330"/>
            <a:ext cx="5143500" cy="2090808"/>
          </a:xfrm>
        </p:spPr>
        <p:txBody>
          <a:bodyPr rtlCol="0"/>
          <a:lstStyle/>
          <a:p>
            <a:pPr lvl="0" algn="ctr">
              <a:spcBef>
                <a:spcPts val="1000"/>
              </a:spcBef>
            </a:pPr>
            <a:r>
              <a:rPr lang="ru-RU" sz="2800" b="0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Calibri"/>
                <a:ea typeface="+mn-ea"/>
                <a:cs typeface="+mn-cs"/>
              </a:rPr>
              <a:t>ФИНАНСОВОЕ УПРАВЛЕНИЕ АДМИНИСТРАЦИИ ГОРОДСКОГО ОКРУГА ВОСКРЕСЕНСК МОСКОВСКОЙ ОБЛАСТИ</a:t>
            </a:r>
            <a:br>
              <a:rPr lang="ru-RU" sz="2800" b="0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Calibri"/>
                <a:ea typeface="+mn-ea"/>
                <a:cs typeface="+mn-cs"/>
              </a:rPr>
            </a:br>
            <a:endParaRPr lang="ru-RU" sz="2800" dirty="0">
              <a:solidFill>
                <a:schemeClr val="accent3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F143FEA-6E93-4548-8A9B-318F437CD8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391885"/>
            <a:ext cx="7674429" cy="4212771"/>
          </a:xfrm>
        </p:spPr>
      </p:pic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3" y="1240972"/>
            <a:ext cx="6090557" cy="4935992"/>
          </a:xfrm>
        </p:spPr>
        <p:txBody>
          <a:bodyPr rtlCol="0"/>
          <a:lstStyle/>
          <a:p>
            <a:pPr marL="114300" indent="0" algn="just">
              <a:buNone/>
            </a:pPr>
            <a:r>
              <a:rPr lang="ru-RU" alt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форма образования и расходования денежных средств, предназначенных для финансового обеспечения задач и функций органов местного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самоуправления;</a:t>
            </a:r>
          </a:p>
          <a:p>
            <a:pPr marL="114300" indent="0" algn="just">
              <a:buNone/>
            </a:pPr>
            <a:r>
              <a:rPr lang="ru-RU" alt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</a:t>
            </a:r>
            <a:r>
              <a:rPr lang="ru-RU" alt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органов местного самоуправления по составлению и рассмотрению проекта бюджета, утверждению и исполнению бюджета, контролю за его исполнением, осуществлением бюджетного учета, рассмотрению и утверждению бюджетной отчетности и внешних проверок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14300" indent="0" algn="just">
              <a:buNone/>
            </a:pPr>
            <a:endParaRPr lang="ru-RU" altLang="ru-RU" sz="1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ru-RU" alt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</a:t>
            </a:r>
            <a:r>
              <a:rPr lang="ru-RU" alt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 </a:t>
            </a:r>
            <a:r>
              <a:rPr lang="ru-RU" alt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денежные средства, перечисляемые из одного бюджета бюджетной системы Российской Федерации другому</a:t>
            </a:r>
          </a:p>
          <a:p>
            <a:pPr marL="114300" indent="0" algn="just">
              <a:buNone/>
            </a:pPr>
            <a:endParaRPr lang="ru-RU" alt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endParaRPr lang="ru-RU" alt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buNone/>
            </a:pP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10</a:t>
            </a:fld>
            <a:endParaRPr lang="ru-RU" noProof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542" y="122322"/>
            <a:ext cx="4117411" cy="313986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12271"/>
            <a:ext cx="4937211" cy="1224643"/>
          </a:xfrm>
        </p:spPr>
        <p:txBody>
          <a:bodyPr rtlCol="0"/>
          <a:lstStyle/>
          <a:p>
            <a:pPr rtl="0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понятия и определения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6" y="3133725"/>
            <a:ext cx="7448550" cy="361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712707"/>
              </p:ext>
            </p:extLst>
          </p:nvPr>
        </p:nvGraphicFramePr>
        <p:xfrm>
          <a:off x="765313" y="513183"/>
          <a:ext cx="10624931" cy="540627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8050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77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90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26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865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4865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324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6645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199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56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44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56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15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873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569958" y="6391469"/>
            <a:ext cx="50385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3820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923707"/>
              </p:ext>
            </p:extLst>
          </p:nvPr>
        </p:nvGraphicFramePr>
        <p:xfrm>
          <a:off x="755374" y="576540"/>
          <a:ext cx="10793896" cy="421939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5292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92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41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03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03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3033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265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1029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8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63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незарегистрированных объектов недвижимого имущества, вовлеченных в налоговый оборот по результатам МЗК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316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Эффективность работы по расторжению договоров аренды земельных участков и размещению земельных участков на Едином инвестиционном портале предпринимателей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495314" y="6391469"/>
            <a:ext cx="50385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101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915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Прямоугольник 1"/>
          <p:cNvSpPr>
            <a:spLocks noChangeArrowheads="1"/>
          </p:cNvSpPr>
          <p:nvPr/>
        </p:nvSpPr>
        <p:spPr bwMode="auto">
          <a:xfrm>
            <a:off x="1133061" y="312738"/>
            <a:ext cx="6402802" cy="620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endParaRPr lang="ru-RU" alt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институтов гражданского общества, повышение эффективности местного самоуправления</a:t>
            </a:r>
            <a:r>
              <a:rPr lang="ru-RU" alt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реализации молодежной политики» (13)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Цель программы – доведение до жителей информации о деятельности органов местного самоуправления, важных и значимых событиях на территории Подмосковья, охват молодых жителей мероприятиями по гражданско-патриотическому воспитанию; повышение уровня вовлеченности молодых граждан в добровольческую (волонтерскую) деятельность, формирование положительного имиджа городского округа Воскресенск, благоприятного для путешествий и инвестиций; создание условий для развития внутреннего и въездного туризма</a:t>
            </a:r>
            <a:endParaRPr lang="ru-RU" altLang="ru-RU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68 872,6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74 413,9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74 469,3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рублей.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1971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1972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1973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1974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1975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1976" name="AutoShape 2" descr="Муниципальное имущество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11977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28" y="922338"/>
            <a:ext cx="198913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8" name="AutoShape 4" descr="Как Вы видите роль государства в достижении стратегической цели ...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11979" name="Picture 6" descr="Молодежная политика » Администрация Усманского муниципального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158" y="3727105"/>
            <a:ext cx="3213100" cy="218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вал 11"/>
          <p:cNvSpPr/>
          <p:nvPr/>
        </p:nvSpPr>
        <p:spPr>
          <a:xfrm>
            <a:off x="11485984" y="6391469"/>
            <a:ext cx="51318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102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62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967499"/>
              </p:ext>
            </p:extLst>
          </p:nvPr>
        </p:nvGraphicFramePr>
        <p:xfrm>
          <a:off x="745435" y="188913"/>
          <a:ext cx="10704442" cy="513886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6103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23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16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16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94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947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947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2062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3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0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Информирование населения в средствах массовой информации и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6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Уровень информированности населения  в социальных сетях и мессенджерах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569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Количество участников мероприятий по укреплению единства российской нации и этнокультурному развитию народов России 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32 809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730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участников мероприятий по социально-культурной адаптации и интеграции иностранных граждан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308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495314" y="6391469"/>
            <a:ext cx="50385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91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Прямоугольник 1"/>
          <p:cNvSpPr>
            <a:spLocks noChangeArrowheads="1"/>
          </p:cNvSpPr>
          <p:nvPr/>
        </p:nvSpPr>
        <p:spPr bwMode="auto">
          <a:xfrm>
            <a:off x="1421296" y="495300"/>
            <a:ext cx="5970105" cy="608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endParaRPr lang="ru-RU" alt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и функционирование дорожно-транспортного комплекса» (14)</a:t>
            </a: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Удовлетворение потребностей населения в транспортных услугах, отвечающих требованиям безопасности, а также развитие и обеспечение устойчивого функционирования сети автомобильных дорог общего пользования местного значения городского округа Воскресенск Московской области</a:t>
            </a:r>
            <a:r>
              <a:rPr lang="ru-RU" alt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855 498,9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807 293,5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844 682,8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рублей.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8115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8116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8117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8118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8119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8120" name="AutoShape 2" descr="Муниципальное имущество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8121" name="AutoShape 4" descr="Как Вы видите роль государства в достижении стратегической цели ...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18122" name="Picture 4" descr="Дорожная безопаснос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5" y="3713231"/>
            <a:ext cx="2502448" cy="217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5" y="312738"/>
            <a:ext cx="2086413" cy="1739866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12" name="Овал 11"/>
          <p:cNvSpPr/>
          <p:nvPr/>
        </p:nvSpPr>
        <p:spPr>
          <a:xfrm>
            <a:off x="11495314" y="6391469"/>
            <a:ext cx="50385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89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575428"/>
              </p:ext>
            </p:extLst>
          </p:nvPr>
        </p:nvGraphicFramePr>
        <p:xfrm>
          <a:off x="685798" y="457270"/>
          <a:ext cx="10764079" cy="549557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0821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50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52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04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041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8041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804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2062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90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57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чел./100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7,491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7,488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7,488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7,488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7,488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2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Обеспечение организации транспортного обслуживания населения на муниципальных маршрутах регулярных перевозок по регулируемым тарифам в границах муниципального образования Московской области, включенных в Перечень маршрутов регулярных перевозок по регулируемым тарифам, на которых отдельным категориям граждан предоставляются меры социальной поддержки, утверждаемый Правительством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202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485984" y="6391469"/>
            <a:ext cx="51318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105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58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Прямоугольник 1"/>
          <p:cNvSpPr>
            <a:spLocks noChangeArrowheads="1"/>
          </p:cNvSpPr>
          <p:nvPr/>
        </p:nvSpPr>
        <p:spPr bwMode="auto">
          <a:xfrm>
            <a:off x="1351722" y="495300"/>
            <a:ext cx="5896803" cy="582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endParaRPr lang="ru-RU" alt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Цифровое муниципальное образование» (15)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Повышение эффективности муниципального управления, развитие информационного общества в городском округе Воскресенск и создание достаточных условий институционального и инфраструктурного характера для создания и (или) развития цифровой экономики</a:t>
            </a:r>
            <a:r>
              <a:rPr lang="ru-RU" alt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155 216,6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132 210,8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132 557,4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рублей.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4259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260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261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262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263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264" name="AutoShape 2" descr="Муниципальное имущество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265" name="AutoShape 4" descr="Как Вы видите роль государства в достижении стратегической цели ...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24266" name="Picture 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277813"/>
            <a:ext cx="1944688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7" name="AutoShape 2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746375" y="922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268" name="AutoShape 4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898775" y="1074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24269" name="Picture 6" descr="Информация для жителей о возможности получения государственных и ...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25" y="4323922"/>
            <a:ext cx="2357437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70" name="Picture 10" descr="Как зарегистрироваться на портале Добродел (официальный сайт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803" y="2790032"/>
            <a:ext cx="2357437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вал 14"/>
          <p:cNvSpPr/>
          <p:nvPr/>
        </p:nvSpPr>
        <p:spPr>
          <a:xfrm>
            <a:off x="11476653" y="6391469"/>
            <a:ext cx="522514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172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29339"/>
              </p:ext>
            </p:extLst>
          </p:nvPr>
        </p:nvGraphicFramePr>
        <p:xfrm>
          <a:off x="372414" y="415615"/>
          <a:ext cx="10754139" cy="5957193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49553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43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76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29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42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422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4538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206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61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65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Уровень удовлетворенности граждан качеством предоставления государственных и муниципальных услуг в МФЦ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99,67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62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90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73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106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276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495314" y="6391469"/>
            <a:ext cx="50385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16675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81222"/>
              </p:ext>
            </p:extLst>
          </p:nvPr>
        </p:nvGraphicFramePr>
        <p:xfrm>
          <a:off x="654907" y="727489"/>
          <a:ext cx="10985157" cy="560451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54013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63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22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2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82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363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363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108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92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Быстро/качественно решаем – Доля сообщений, отправленных на портал «Добродел» пользователя-ми с подтвержденной учетной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05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05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05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  <a:b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0,94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476653" y="6391469"/>
            <a:ext cx="522514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108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22005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Прямоугольник 1"/>
          <p:cNvSpPr>
            <a:spLocks noChangeArrowheads="1"/>
          </p:cNvSpPr>
          <p:nvPr/>
        </p:nvSpPr>
        <p:spPr bwMode="auto">
          <a:xfrm>
            <a:off x="1152939" y="192088"/>
            <a:ext cx="6095586" cy="573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buClr>
                <a:srgbClr val="A53010"/>
              </a:buClr>
              <a:buNone/>
              <a:defRPr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buClr>
                <a:srgbClr val="A53010"/>
              </a:buClr>
              <a:buNone/>
              <a:defRPr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Архитектура и градостроительство» (16)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Clr>
                <a:srgbClr val="A53010"/>
              </a:buClr>
              <a:buNone/>
              <a:defRPr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о</a:t>
            </a:r>
            <a:r>
              <a:rPr lang="ru-RU" spc="-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пределение приоритетов и формирование политики пространственного развития городского округа Воскресенск, обеспечивающей градостроительными средствами преодоление негативных тенденций в застройке поселений городского округа, повышение качества жизни населения, формирование условий для устойчивого градостроительного развития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Clr>
                <a:srgbClr val="A53010"/>
              </a:buClr>
              <a:buNone/>
              <a:defRPr/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None/>
              <a:defRPr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None/>
              <a:defRPr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2 000,0 тыс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None/>
              <a:defRPr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0,0 тыс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None/>
              <a:defRPr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0,0 тыс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6547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48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49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50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51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52" name="AutoShape 2" descr="Муниципальное имущество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53" name="AutoShape 4" descr="Как Вы видите роль государства в достижении стратегической цели ...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54" name="AutoShape 2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746375" y="922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55" name="AutoShape 4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898775" y="1074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6556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561" y="635794"/>
            <a:ext cx="2174332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7" name="Picture 2" descr="МУП &quot;Архитектура и Градостроительство&quot; Видное - официальный сай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110" y="2749939"/>
            <a:ext cx="3175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13"/>
          <p:cNvSpPr/>
          <p:nvPr/>
        </p:nvSpPr>
        <p:spPr>
          <a:xfrm>
            <a:off x="11495314" y="6391469"/>
            <a:ext cx="50385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109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389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1243387" y="6382139"/>
            <a:ext cx="251927" cy="27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1038225" y="1014412"/>
            <a:ext cx="3597042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поступающие в бюджет денежные средства, за исключением средств, являющихся источниками финансирования дефицита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 rot="2358155">
            <a:off x="1848012" y="2392254"/>
            <a:ext cx="282383" cy="56347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5" name="Стрелка вниз 4"/>
          <p:cNvSpPr/>
          <p:nvPr/>
        </p:nvSpPr>
        <p:spPr>
          <a:xfrm rot="19149427">
            <a:off x="3738141" y="2332626"/>
            <a:ext cx="242085" cy="684487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6" name="Стрелка вниз 5"/>
          <p:cNvSpPr/>
          <p:nvPr/>
        </p:nvSpPr>
        <p:spPr>
          <a:xfrm rot="21108180">
            <a:off x="2839517" y="2497078"/>
            <a:ext cx="221720" cy="38532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99327" y="3047448"/>
            <a:ext cx="1295400" cy="35274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Налоговые доходы </a:t>
            </a:r>
            <a:r>
              <a:rPr lang="ru-RU" sz="1200" dirty="0" smtClean="0">
                <a:solidFill>
                  <a:schemeClr val="tx1"/>
                </a:solidFill>
              </a:rPr>
              <a:t>– это часть </a:t>
            </a:r>
            <a:r>
              <a:rPr lang="ru-RU" sz="1200" dirty="0">
                <a:solidFill>
                  <a:schemeClr val="tx1"/>
                </a:solidFill>
              </a:rPr>
              <a:t>доходов граждан и организаций, которые они обязаны заплатить государству </a:t>
            </a:r>
            <a:r>
              <a:rPr lang="ru-RU" sz="1000" dirty="0">
                <a:solidFill>
                  <a:schemeClr val="tx1"/>
                </a:solidFill>
              </a:rPr>
              <a:t>(например, налог на доходы физических лиц, налог на имущество физических лиц, земельный налог и др</a:t>
            </a:r>
            <a:r>
              <a:rPr lang="ru-RU" sz="1000" dirty="0" smtClean="0">
                <a:solidFill>
                  <a:schemeClr val="tx1"/>
                </a:solidFill>
              </a:rPr>
              <a:t>.)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66165" y="3042686"/>
            <a:ext cx="1368425" cy="35274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tx1"/>
                </a:solidFill>
              </a:rPr>
              <a:t>НЕНАЛОГОВЫЕ ДОХОДЫ </a:t>
            </a:r>
            <a:r>
              <a:rPr lang="ru-RU" sz="1050" dirty="0">
                <a:solidFill>
                  <a:schemeClr val="tx1"/>
                </a:solidFill>
              </a:rPr>
              <a:t>– платежи за пользование имуществом, платежи в виде штрафов, санкций за нарушение </a:t>
            </a:r>
            <a:r>
              <a:rPr lang="ru-RU" sz="1050" dirty="0" smtClean="0">
                <a:solidFill>
                  <a:schemeClr val="tx1"/>
                </a:solidFill>
              </a:rPr>
              <a:t>законодательства </a:t>
            </a:r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07615" y="3042686"/>
            <a:ext cx="1439862" cy="35274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</a:rPr>
              <a:t>БЕЗВОЗМЕЗД-НЫЕ ПОСТУПЛЕ-НИЯ </a:t>
            </a:r>
            <a:r>
              <a:rPr lang="ru-RU" sz="1200" dirty="0">
                <a:solidFill>
                  <a:schemeClr val="tx1"/>
                </a:solidFill>
              </a:rPr>
              <a:t>– средства, которые поступают в бюджет безвозмездно </a:t>
            </a:r>
            <a:r>
              <a:rPr lang="ru-RU" sz="1000" dirty="0">
                <a:solidFill>
                  <a:schemeClr val="tx1"/>
                </a:solidFill>
              </a:rPr>
              <a:t>(денежные средства, поступающие из вышестоящего бюджета (например, дотация из областного бюджета), а также безвозмездные перечисления от физических и юридических лиц) </a:t>
            </a:r>
          </a:p>
        </p:txBody>
      </p:sp>
      <p:sp>
        <p:nvSpPr>
          <p:cNvPr id="10" name="Прямоугольник 24"/>
          <p:cNvSpPr>
            <a:spLocks noChangeArrowheads="1"/>
          </p:cNvSpPr>
          <p:nvPr/>
        </p:nvSpPr>
        <p:spPr bwMode="auto">
          <a:xfrm>
            <a:off x="7724456" y="766762"/>
            <a:ext cx="3448370" cy="206210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выплачиваемые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бюджета денежные средства, за исключением средств, являющихся в соответствии с БК РФ источниками финансирования дефицита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sz="1600" b="1" dirty="0">
              <a:latin typeface="Constantia" panose="02030602050306030303" pitchFamily="18" charset="0"/>
            </a:endParaRPr>
          </a:p>
        </p:txBody>
      </p:sp>
      <p:sp>
        <p:nvSpPr>
          <p:cNvPr id="12" name="Прямоугольник 26"/>
          <p:cNvSpPr>
            <a:spLocks noChangeArrowheads="1"/>
          </p:cNvSpPr>
          <p:nvPr/>
        </p:nvSpPr>
        <p:spPr bwMode="auto">
          <a:xfrm>
            <a:off x="10271927" y="5387908"/>
            <a:ext cx="16922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dirty="0">
                <a:latin typeface="Constantia" panose="02030602050306030303" pitchFamily="18" charset="0"/>
              </a:rPr>
              <a:t>на общегосударственные вопросы </a:t>
            </a:r>
          </a:p>
        </p:txBody>
      </p:sp>
      <p:sp>
        <p:nvSpPr>
          <p:cNvPr id="13" name="Прямоугольник 28"/>
          <p:cNvSpPr>
            <a:spLocks noChangeArrowheads="1"/>
          </p:cNvSpPr>
          <p:nvPr/>
        </p:nvSpPr>
        <p:spPr bwMode="auto">
          <a:xfrm>
            <a:off x="9013342" y="5586909"/>
            <a:ext cx="12585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dirty="0" smtClean="0">
                <a:latin typeface="Constantia" panose="02030602050306030303" pitchFamily="18" charset="0"/>
              </a:rPr>
              <a:t>на культуру</a:t>
            </a:r>
            <a:endParaRPr lang="ru-RU" altLang="ru-RU" sz="1000" b="1" dirty="0">
              <a:latin typeface="Constantia" panose="02030602050306030303" pitchFamily="18" charset="0"/>
            </a:endParaRPr>
          </a:p>
        </p:txBody>
      </p:sp>
      <p:sp>
        <p:nvSpPr>
          <p:cNvPr id="14" name="Прямоугольник 31"/>
          <p:cNvSpPr>
            <a:spLocks noChangeArrowheads="1"/>
          </p:cNvSpPr>
          <p:nvPr/>
        </p:nvSpPr>
        <p:spPr bwMode="auto">
          <a:xfrm>
            <a:off x="6072033" y="3790883"/>
            <a:ext cx="16524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dirty="0">
                <a:latin typeface="Constantia" panose="02030602050306030303" pitchFamily="18" charset="0"/>
              </a:rPr>
              <a:t>на </a:t>
            </a:r>
            <a:r>
              <a:rPr lang="ru-RU" altLang="ru-RU" sz="1000" b="1" dirty="0" smtClean="0">
                <a:latin typeface="Constantia" panose="02030602050306030303" pitchFamily="18" charset="0"/>
              </a:rPr>
              <a:t>образование</a:t>
            </a:r>
            <a:endParaRPr lang="ru-RU" altLang="ru-RU" sz="1000" b="1" dirty="0">
              <a:latin typeface="Constantia" panose="02030602050306030303" pitchFamily="18" charset="0"/>
            </a:endParaRPr>
          </a:p>
        </p:txBody>
      </p:sp>
      <p:sp>
        <p:nvSpPr>
          <p:cNvPr id="18" name="Прямоугольник 35"/>
          <p:cNvSpPr>
            <a:spLocks noChangeArrowheads="1"/>
          </p:cNvSpPr>
          <p:nvPr/>
        </p:nvSpPr>
        <p:spPr bwMode="auto">
          <a:xfrm>
            <a:off x="10429874" y="3713095"/>
            <a:ext cx="16478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dirty="0">
                <a:latin typeface="Constantia" panose="02030602050306030303" pitchFamily="18" charset="0"/>
              </a:rPr>
              <a:t>на жилищно-коммунальное хозяйство</a:t>
            </a:r>
          </a:p>
        </p:txBody>
      </p:sp>
      <p:sp>
        <p:nvSpPr>
          <p:cNvPr id="19" name="Прямоугольник 40"/>
          <p:cNvSpPr>
            <a:spLocks noChangeArrowheads="1"/>
          </p:cNvSpPr>
          <p:nvPr/>
        </p:nvSpPr>
        <p:spPr bwMode="auto">
          <a:xfrm>
            <a:off x="5455053" y="5472045"/>
            <a:ext cx="11552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dirty="0">
                <a:latin typeface="Constantia" panose="02030602050306030303" pitchFamily="18" charset="0"/>
              </a:rPr>
              <a:t>на охрану </a:t>
            </a:r>
          </a:p>
          <a:p>
            <a:pPr algn="ctr" eaLnBrk="1" hangingPunct="1"/>
            <a:r>
              <a:rPr lang="ru-RU" altLang="ru-RU" sz="1000" b="1" dirty="0">
                <a:latin typeface="Constantia" panose="02030602050306030303" pitchFamily="18" charset="0"/>
              </a:rPr>
              <a:t>окружающей среды</a:t>
            </a:r>
          </a:p>
        </p:txBody>
      </p:sp>
      <p:sp>
        <p:nvSpPr>
          <p:cNvPr id="20" name="Прямоугольник 42"/>
          <p:cNvSpPr>
            <a:spLocks noChangeArrowheads="1"/>
          </p:cNvSpPr>
          <p:nvPr/>
        </p:nvSpPr>
        <p:spPr bwMode="auto">
          <a:xfrm>
            <a:off x="6810254" y="5595155"/>
            <a:ext cx="18841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dirty="0">
                <a:latin typeface="Constantia" panose="02030602050306030303" pitchFamily="18" charset="0"/>
              </a:rPr>
              <a:t>на физическую культуру и спорт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33" y="348632"/>
            <a:ext cx="2342857" cy="194285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27" y="2724150"/>
            <a:ext cx="1692275" cy="117511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53" y="4629083"/>
            <a:ext cx="1445341" cy="96933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049" y="4629083"/>
            <a:ext cx="881865" cy="90676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519006" y="3906320"/>
            <a:ext cx="1532299" cy="40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Дорожный фонд</a:t>
            </a:r>
            <a:endParaRPr lang="ru-RU" sz="1000" b="1" dirty="0">
              <a:solidFill>
                <a:schemeClr val="tx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053" y="4521396"/>
            <a:ext cx="1792271" cy="10737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41" y="2883468"/>
            <a:ext cx="2611948" cy="90741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86" y="4601454"/>
            <a:ext cx="2063468" cy="96201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270" y="2805484"/>
            <a:ext cx="1677036" cy="1019235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187404" y="6356350"/>
            <a:ext cx="335902" cy="365125"/>
          </a:xfrm>
        </p:spPr>
        <p:txBody>
          <a:bodyPr/>
          <a:lstStyle/>
          <a:p>
            <a:pPr>
              <a:defRPr/>
            </a:pPr>
            <a:fld id="{7F932718-8D67-459C-BC5B-FE99B2EC7334}" type="slidenum">
              <a:rPr lang="ru-RU" altLang="ru-RU" sz="900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ru-RU" alt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6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17693"/>
              </p:ext>
            </p:extLst>
          </p:nvPr>
        </p:nvGraphicFramePr>
        <p:xfrm>
          <a:off x="665920" y="618160"/>
          <a:ext cx="10893288" cy="20882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7831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23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89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567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93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3188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3188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2386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6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81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485984" y="6391469"/>
            <a:ext cx="51318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377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Прямоугольник 1"/>
          <p:cNvSpPr>
            <a:spLocks noChangeArrowheads="1"/>
          </p:cNvSpPr>
          <p:nvPr/>
        </p:nvSpPr>
        <p:spPr bwMode="auto">
          <a:xfrm>
            <a:off x="1033670" y="769938"/>
            <a:ext cx="5595731" cy="506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«Формирование современной комфортной городской среды» (17)</a:t>
            </a:r>
          </a:p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Обеспечение комфортного, безопасного проживания, повышение качества жизни и обеспечение доступности территорий общего пользования в городском округе Воскресенск</a:t>
            </a:r>
            <a:r>
              <a:rPr lang="ru-RU" alt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1 554 047,1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1 687 549,2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2 404 220,0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рублей.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0643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4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5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6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7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8" name="AutoShape 2" descr="Муниципальное имущество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9" name="AutoShape 4" descr="Как Вы видите роль государства в достижении стратегической цели ...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50" name="AutoShape 2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746375" y="922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51" name="AutoShape 4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898775" y="1074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40652" name="Picture 2" descr="Комфортная городская сре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26" y="3738771"/>
            <a:ext cx="3351835" cy="20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53" name="AutoShape 4" descr="Комфортная городская среда"/>
          <p:cNvSpPr>
            <a:spLocks noChangeAspect="1" noChangeArrowheads="1"/>
          </p:cNvSpPr>
          <p:nvPr/>
        </p:nvSpPr>
        <p:spPr bwMode="auto">
          <a:xfrm>
            <a:off x="3051175" y="1227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074" name="Picture 2" descr="https://gubkinadm.ru/images/photos/medium/article47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224" y="590412"/>
            <a:ext cx="3048000" cy="21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11485984" y="6391469"/>
            <a:ext cx="51318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34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237336"/>
              </p:ext>
            </p:extLst>
          </p:nvPr>
        </p:nvGraphicFramePr>
        <p:xfrm>
          <a:off x="675862" y="188914"/>
          <a:ext cx="10913166" cy="5841966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44373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83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40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12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123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123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5976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6506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68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94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97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Обеспечено содержание дворовых территорий и общественных пространств за счет бюджетных средств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Тыс. квадратных метров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3098,42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3098,42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3098,42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677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замененных неэнергоэффективных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769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27742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территориях которых реализуются проекты по созданию комфортной городской среды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485984" y="6391469"/>
            <a:ext cx="51318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1447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Прямоугольник 1"/>
          <p:cNvSpPr>
            <a:spLocks noChangeArrowheads="1"/>
          </p:cNvSpPr>
          <p:nvPr/>
        </p:nvSpPr>
        <p:spPr bwMode="auto">
          <a:xfrm>
            <a:off x="983974" y="465138"/>
            <a:ext cx="5834269" cy="52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endParaRPr lang="ru-RU" alt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объектов социальной инфраструктуры» (18)</a:t>
            </a:r>
          </a:p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endParaRPr lang="ru-RU" alt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повышение уровня комфортного проживания и обеспеченности населения городского округа Воскресенск объектами социального назначения</a:t>
            </a: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0,0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 рублей;</a:t>
            </a: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0,0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0,0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рублей.</a:t>
            </a:r>
          </a:p>
        </p:txBody>
      </p:sp>
      <p:sp>
        <p:nvSpPr>
          <p:cNvPr id="246787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88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89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90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91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92" name="AutoShape 2" descr="Муниципальное имущество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93" name="AutoShape 4" descr="Как Вы видите роль государства в достижении стратегической цели ...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94" name="AutoShape 2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746375" y="922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95" name="AutoShape 4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898775" y="1074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96" name="AutoShape 4" descr="Комфортная городская среда"/>
          <p:cNvSpPr>
            <a:spLocks noChangeAspect="1" noChangeArrowheads="1"/>
          </p:cNvSpPr>
          <p:nvPr/>
        </p:nvSpPr>
        <p:spPr bwMode="auto">
          <a:xfrm>
            <a:off x="3051175" y="1227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40757" y="240825"/>
            <a:ext cx="2582225" cy="258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6798" name="Picture 2" descr="Инвестиции в строительство жилой недвижимости - сове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609" y="3480560"/>
            <a:ext cx="3019563" cy="241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Овал 15"/>
          <p:cNvSpPr/>
          <p:nvPr/>
        </p:nvSpPr>
        <p:spPr>
          <a:xfrm>
            <a:off x="11495314" y="6391469"/>
            <a:ext cx="50385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27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004838"/>
              </p:ext>
            </p:extLst>
          </p:nvPr>
        </p:nvGraphicFramePr>
        <p:xfrm>
          <a:off x="824949" y="697672"/>
          <a:ext cx="10664684" cy="3051493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46054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29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48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232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750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9335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2722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29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85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введенных в эксплуатацию объектов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73087462"/>
                  </a:ext>
                </a:extLst>
              </a:tr>
              <a:tr h="699247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введенных в эксплуатацию объектов физической культуры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42624944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495314" y="6391469"/>
            <a:ext cx="50385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31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Прямоугольник 1"/>
          <p:cNvSpPr>
            <a:spLocks noChangeArrowheads="1"/>
          </p:cNvSpPr>
          <p:nvPr/>
        </p:nvSpPr>
        <p:spPr bwMode="auto">
          <a:xfrm>
            <a:off x="1103243" y="192089"/>
            <a:ext cx="6145282" cy="618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endParaRPr lang="ru-RU" alt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Переселение граждан из аварийного жилищного фонда» (19)</a:t>
            </a:r>
          </a:p>
          <a:p>
            <a:pPr algn="just"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обеспечение расселения многоквартирных домов, признанных в установленном законодательством Российской Федерации порядке аварийными и подлежащими сносу или реконструкции, в связи с физическим износом в процессе эксплуатации, создание безопасных и благоприятных условий проживания граждан и внедрение ресурсосберегающих, энергоэффективных</a:t>
            </a:r>
            <a:r>
              <a:rPr lang="en-US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технологий, финансовое и организационное обеспечение переселения граждан из непригодного для проживания жилищного фонда</a:t>
            </a: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718 196,9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97 394,2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0,0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рублей.</a:t>
            </a:r>
          </a:p>
        </p:txBody>
      </p:sp>
      <p:sp>
        <p:nvSpPr>
          <p:cNvPr id="250883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84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85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86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87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88" name="AutoShape 2" descr="Муниципальное имущество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89" name="AutoShape 4" descr="Как Вы видите роль государства в достижении стратегической цели ...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90" name="AutoShape 2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746375" y="922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91" name="AutoShape 4" descr="Информация для жителей о возможности получения государственных и ..."/>
          <p:cNvSpPr>
            <a:spLocks noChangeAspect="1" noChangeArrowheads="1"/>
          </p:cNvSpPr>
          <p:nvPr/>
        </p:nvSpPr>
        <p:spPr bwMode="auto">
          <a:xfrm>
            <a:off x="2898775" y="1074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892" name="AutoShape 4" descr="Комфортная городская среда"/>
          <p:cNvSpPr>
            <a:spLocks noChangeAspect="1" noChangeArrowheads="1"/>
          </p:cNvSpPr>
          <p:nvPr/>
        </p:nvSpPr>
        <p:spPr bwMode="auto">
          <a:xfrm>
            <a:off x="3051175" y="1227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98057" y="465138"/>
            <a:ext cx="2650685" cy="222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0894" name="Picture 2" descr="На переселение граждан из аварийного жилья Новгородская область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39" y="3638551"/>
            <a:ext cx="38862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вал 14"/>
          <p:cNvSpPr/>
          <p:nvPr/>
        </p:nvSpPr>
        <p:spPr>
          <a:xfrm>
            <a:off x="11485984" y="6391469"/>
            <a:ext cx="51318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69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921746"/>
              </p:ext>
            </p:extLst>
          </p:nvPr>
        </p:nvGraphicFramePr>
        <p:xfrm>
          <a:off x="655983" y="364712"/>
          <a:ext cx="10883347" cy="32462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5073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56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09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74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636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470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513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2062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5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07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Тысяча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29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Тысяча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495314" y="6391469"/>
            <a:ext cx="50385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0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1758368" y="74645"/>
            <a:ext cx="9109657" cy="139959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  <a:defRPr/>
            </a:pPr>
            <a:r>
              <a:rPr lang="ru-RU" alt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Информация о </a:t>
            </a:r>
            <a:r>
              <a:rPr lang="ru-RU" altLang="ru-RU" sz="1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расходах </a:t>
            </a:r>
            <a:r>
              <a:rPr lang="ru-RU" alt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бюджета городского округа Воскресенск</a:t>
            </a:r>
          </a:p>
          <a:p>
            <a:pPr algn="ctr">
              <a:spcBef>
                <a:spcPct val="0"/>
              </a:spcBef>
              <a:buClrTx/>
              <a:buNone/>
              <a:defRPr/>
            </a:pPr>
            <a:r>
              <a:rPr lang="ru-RU" alt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с учетом интересов целевых групп </a:t>
            </a:r>
            <a:r>
              <a:rPr lang="ru-RU" altLang="ru-RU" sz="1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пользователей (физические и юридические лица) на которые направлены мероприятия муниципальной программы,</a:t>
            </a:r>
            <a:endParaRPr lang="ru-RU" altLang="ru-RU" sz="16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 action="ppaction://hlinksldjump"/>
            </a:endParaRPr>
          </a:p>
          <a:p>
            <a:pPr algn="ctr">
              <a:spcBef>
                <a:spcPct val="0"/>
              </a:spcBef>
              <a:buClrTx/>
              <a:buNone/>
              <a:defRPr/>
            </a:pPr>
            <a:r>
              <a:rPr lang="ru-RU" alt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 планируемые к реализации в </a:t>
            </a:r>
            <a:r>
              <a:rPr lang="ru-RU" altLang="ru-RU" sz="1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2023 </a:t>
            </a:r>
            <a:r>
              <a:rPr lang="ru-RU" alt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-</a:t>
            </a:r>
            <a:r>
              <a:rPr lang="ru-RU" altLang="ru-RU" sz="1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2027 </a:t>
            </a:r>
            <a:r>
              <a:rPr lang="ru-RU" alt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годах</a:t>
            </a:r>
            <a:endParaRPr lang="ru-RU" altLang="ru-RU" sz="16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None/>
              <a:defRPr/>
            </a:pPr>
            <a:endParaRPr lang="ru-RU" altLang="ru-RU" sz="20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>
            <a:spLocks noChangeArrowheads="1"/>
          </p:cNvSpPr>
          <p:nvPr/>
        </p:nvSpPr>
        <p:spPr bwMode="auto">
          <a:xfrm rot="5400000">
            <a:off x="5923290" y="1307936"/>
            <a:ext cx="641033" cy="973639"/>
          </a:xfrm>
          <a:prstGeom prst="rightArrow">
            <a:avLst>
              <a:gd name="adj1" fmla="val 50000"/>
              <a:gd name="adj2" fmla="val 19796"/>
            </a:avLst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ru-RU" sz="1350" dirty="0">
              <a:solidFill>
                <a:schemeClr val="lt1"/>
              </a:solidFill>
            </a:endParaRPr>
          </a:p>
        </p:txBody>
      </p:sp>
      <p:sp>
        <p:nvSpPr>
          <p:cNvPr id="111620" name="Rectangle 7"/>
          <p:cNvSpPr>
            <a:spLocks/>
          </p:cNvSpPr>
          <p:nvPr/>
        </p:nvSpPr>
        <p:spPr bwMode="auto">
          <a:xfrm>
            <a:off x="1054359" y="2015412"/>
            <a:ext cx="3937519" cy="46653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endParaRPr lang="ru-RU" alt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компенсации родительской платы за присмотр и уход за детьми, осваивающими образовательные программы дошкольного образования в организациях, осуществляющих образовательную деятельность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год – 34 091,2 тыс</a:t>
            </a: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(5 226 </a:t>
            </a: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человек)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44 171,0 тыс. руб. (7 024 человек)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40 827,0 тыс</a:t>
            </a: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(6 417 человек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40 827,0 </a:t>
            </a: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(6 417 человек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40 827,0 </a:t>
            </a: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(6 417 человек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alt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None/>
              <a:defRPr/>
            </a:pPr>
            <a:r>
              <a:rPr lang="en-US" alt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en-US" alt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Московской области от 26.05.2014 № </a:t>
            </a:r>
            <a:r>
              <a:rPr lang="en-US" alt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378/17</a:t>
            </a:r>
            <a:r>
              <a:rPr lang="ru-RU" alt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порядка обращения за компенсацией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деятельность, и порядка ее выплаты, порядка предоставления субвенций бюджетам муниципальных образований Московской области на выплату  компенсации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деятельность»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en-US" alt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изменениями)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alt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0597" name="Рисунок 2" descr="жкх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282" y="2115271"/>
            <a:ext cx="1543050" cy="228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5" name="Прямоугольник 10"/>
          <p:cNvSpPr>
            <a:spLocks noChangeArrowheads="1"/>
          </p:cNvSpPr>
          <p:nvPr/>
        </p:nvSpPr>
        <p:spPr bwMode="auto">
          <a:xfrm>
            <a:off x="7394608" y="2015412"/>
            <a:ext cx="3548061" cy="45920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20000"/>
              </a:spcBef>
              <a:buClrTx/>
              <a:buFont typeface="Arial" panose="020B0604020202020204" pitchFamily="34" charset="0"/>
              <a:buNone/>
              <a:defRPr/>
            </a:pP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</a:t>
            </a:r>
            <a:endParaRPr lang="ru-RU" alt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Tx/>
              <a:buFont typeface="Arial" panose="020B0604020202020204" pitchFamily="34" charset="0"/>
              <a:buNone/>
              <a:defRPr/>
            </a:pP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«Жилище»</a:t>
            </a:r>
            <a:endParaRPr lang="ru-RU" alt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мер социальной поддержки и социального обеспечения детей сирот и детей, оставшихся без попечения родителей, а также лиц из их числа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altLang="ru-RU" sz="1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2023 </a:t>
            </a: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 –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55 943,2 тыс</a:t>
            </a: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руб.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(16 человек);</a:t>
            </a:r>
            <a:endParaRPr lang="en-US" altLang="ru-RU" sz="1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</a:t>
            </a:r>
            <a:r>
              <a:rPr lang="en-US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59 268,0 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</a:t>
            </a:r>
            <a:r>
              <a:rPr lang="en-US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руб. 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 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человек)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altLang="ru-RU" sz="1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</a:t>
            </a:r>
            <a:r>
              <a:rPr lang="en-US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0,0 </a:t>
            </a:r>
            <a:r>
              <a:rPr lang="en-US" alt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</a:t>
            </a:r>
            <a:r>
              <a:rPr lang="en-US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руб. 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человек)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2026 год -  0,0 тыс. руб. (0 человек);</a:t>
            </a:r>
          </a:p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2027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 –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0,0 тыс</a:t>
            </a: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руб.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(0 человек)</a:t>
            </a:r>
          </a:p>
          <a:p>
            <a:pPr algn="just">
              <a:spcBef>
                <a:spcPct val="0"/>
              </a:spcBef>
              <a:buClrTx/>
              <a:buNone/>
              <a:defRPr/>
            </a:pPr>
            <a:endParaRPr lang="en-US" altLang="ru-RU" sz="1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en-US" altLang="ru-RU" sz="1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Закон Московской области от 29.12.2007 </a:t>
            </a:r>
            <a:r>
              <a:rPr lang="en-US" alt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№ 248/2007-ОЗ</a:t>
            </a:r>
            <a:r>
              <a:rPr lang="ru-RU" alt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предоставлении полного государственного обеспечения и дополнительных гарантий по социальной поддержке детям-сиротам и детям, оставшимся без попечения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родителей» 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 изменениями)</a:t>
            </a:r>
            <a:endParaRPr lang="ru-RU" altLang="ru-RU" sz="1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endParaRPr lang="ru-RU" altLang="ru-RU" sz="12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endParaRPr lang="ru-RU" altLang="ru-RU" sz="1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endParaRPr lang="ru-RU" altLang="ru-RU" sz="12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endParaRPr lang="ru-RU" altLang="ru-RU" sz="12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endParaRPr lang="ru-RU" altLang="ru-RU" sz="1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endParaRPr lang="ru-RU" altLang="ru-RU" sz="12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endParaRPr lang="ru-RU" altLang="ru-RU" sz="1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1457992" y="6391469"/>
            <a:ext cx="541175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64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1730376" y="83976"/>
            <a:ext cx="8823325" cy="1016161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  <a:defRPr/>
            </a:pPr>
            <a:r>
              <a:rPr lang="ru-RU" alt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городского округа Воскресенск</a:t>
            </a:r>
          </a:p>
          <a:p>
            <a:pPr algn="ctr">
              <a:spcBef>
                <a:spcPct val="0"/>
              </a:spcBef>
              <a:buClrTx/>
              <a:buNone/>
              <a:defRPr/>
            </a:pPr>
            <a:r>
              <a:rPr lang="ru-RU" alt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интересов целевых групп пользователей (физические и юридические лица) на которые направлены мероприятия муниципальной программы,</a:t>
            </a:r>
          </a:p>
          <a:p>
            <a:pPr algn="ctr">
              <a:spcBef>
                <a:spcPct val="0"/>
              </a:spcBef>
              <a:buClrTx/>
              <a:buNone/>
              <a:defRPr/>
            </a:pPr>
            <a:r>
              <a:rPr lang="ru-RU" alt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планируемые к реализации в </a:t>
            </a:r>
            <a:r>
              <a:rPr lang="ru-RU" altLang="ru-RU" sz="1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alt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sp>
        <p:nvSpPr>
          <p:cNvPr id="5" name="Стрелка вправо 4"/>
          <p:cNvSpPr>
            <a:spLocks noChangeArrowheads="1"/>
          </p:cNvSpPr>
          <p:nvPr/>
        </p:nvSpPr>
        <p:spPr bwMode="auto">
          <a:xfrm rot="5400000">
            <a:off x="5712619" y="915194"/>
            <a:ext cx="635000" cy="1055688"/>
          </a:xfrm>
          <a:prstGeom prst="rightArrow">
            <a:avLst>
              <a:gd name="adj1" fmla="val 50000"/>
              <a:gd name="adj2" fmla="val 19796"/>
            </a:avLst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ru-RU" sz="1350" dirty="0">
              <a:solidFill>
                <a:schemeClr val="lt1"/>
              </a:solidFill>
            </a:endParaRPr>
          </a:p>
        </p:txBody>
      </p:sp>
      <p:sp>
        <p:nvSpPr>
          <p:cNvPr id="111621" name="Rectangle 8"/>
          <p:cNvSpPr>
            <a:spLocks/>
          </p:cNvSpPr>
          <p:nvPr/>
        </p:nvSpPr>
        <p:spPr bwMode="auto">
          <a:xfrm>
            <a:off x="1847850" y="1760537"/>
            <a:ext cx="2584191" cy="41270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20000"/>
              </a:spcBef>
              <a:buClrTx/>
              <a:buFont typeface="Arial" panose="020B0604020202020204" pitchFamily="34" charset="0"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endParaRPr lang="ru-RU" alt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Tx/>
              <a:buFont typeface="Arial" panose="020B0604020202020204" pitchFamily="34" charset="0"/>
              <a:buNone/>
              <a:defRPr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защита населения»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отдыха и оздоровления  детей и подростков: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alt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 – 14 546,2 тыс. руб.</a:t>
            </a:r>
            <a:endParaRPr lang="en-US" alt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( 1 278 человек);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 – 17 382,0 тыс. руб.</a:t>
            </a:r>
            <a:endParaRPr lang="en-US" alt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(1 333 человек);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   – 16 997 тыс. руб. </a:t>
            </a:r>
            <a:endParaRPr lang="en-US" alt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(1 333 человек)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  –  17  328 тыс. руб. </a:t>
            </a:r>
          </a:p>
          <a:p>
            <a:pPr algn="ctr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(1 333 человек)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 –  17 393 тыс. руб. </a:t>
            </a:r>
            <a:endParaRPr lang="en-US" alt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( 1 333 чел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овек)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spcBef>
                <a:spcPct val="0"/>
              </a:spcBef>
              <a:buClr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МО от 12.03.2012 № 269/8</a:t>
            </a:r>
            <a:r>
              <a:rPr lang="en-US" alt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мерах по организации отдыха и оздоровления детей в Московской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</a:p>
          <a:p>
            <a:pPr algn="ctr">
              <a:spcBef>
                <a:spcPct val="0"/>
              </a:spcBef>
              <a:buClrTx/>
              <a:buNone/>
              <a:defRPr/>
            </a:pPr>
            <a:r>
              <a:rPr lang="en-US" alt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изменениями)</a:t>
            </a:r>
            <a:endParaRPr lang="ru-RU" alt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623" name="Rectangle 11"/>
          <p:cNvSpPr>
            <a:spLocks/>
          </p:cNvSpPr>
          <p:nvPr/>
        </p:nvSpPr>
        <p:spPr bwMode="auto">
          <a:xfrm>
            <a:off x="7726363" y="1760537"/>
            <a:ext cx="3115808" cy="41270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indent="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20000"/>
              </a:spcBef>
              <a:buClrTx/>
              <a:buFont typeface="Arial" panose="020B0604020202020204" pitchFamily="34" charset="0"/>
              <a:buNone/>
              <a:defRPr/>
            </a:pPr>
            <a:endParaRPr lang="ru-RU" altLang="ru-RU" sz="12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Tx/>
              <a:buFont typeface="Arial" panose="020B0604020202020204" pitchFamily="34" charset="0"/>
              <a:buNone/>
              <a:defRPr/>
            </a:pPr>
            <a:endParaRPr lang="ru-RU" altLang="ru-RU" sz="1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Tx/>
              <a:buFont typeface="Arial" panose="020B0604020202020204" pitchFamily="34" charset="0"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</a:t>
            </a: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</a:t>
            </a:r>
            <a:endParaRPr lang="ru-RU" alt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Tx/>
              <a:buFont typeface="Arial" panose="020B0604020202020204" pitchFamily="34" charset="0"/>
              <a:buNone/>
              <a:defRPr/>
            </a:pP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«Жилище»</a:t>
            </a:r>
            <a:endParaRPr lang="ru-RU" alt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Предоставление молодым семьям  социальных выплат на приобретение жилья или строительство </a:t>
            </a: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–0,0 тыс. руб. (0 семей)4</a:t>
            </a:r>
            <a:endParaRPr lang="en-US" alt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–3 507,7 тыс. руб. (1 семья);</a:t>
            </a: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8 841,4  тыс. руб. (2 семьи)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год – 9 668,9  тыс. руб. (3 семьи)</a:t>
            </a:r>
          </a:p>
          <a:p>
            <a:pPr>
              <a:spcBef>
                <a:spcPct val="0"/>
              </a:spcBef>
              <a:buClr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год – 9 818,1 тыс. руб. (3 семьи) 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None/>
              <a:defRPr/>
            </a:pPr>
            <a:r>
              <a:rPr lang="ru-RU" alt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13.05.2006 № 285 «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правил предоставления молодым семьям социальных выплат на приобретение жилья в рамках реализации подпрограммы «Обеспечение жильем молодых семей» Федеральной целевой программы «Жилище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(с изменениями</a:t>
            </a:r>
            <a:r>
              <a:rPr lang="ru-RU" alt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alt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alt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alt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alt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alt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2" descr="жкх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785939"/>
            <a:ext cx="1512888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11467322" y="6391469"/>
            <a:ext cx="531845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52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Box 1"/>
          <p:cNvSpPr txBox="1">
            <a:spLocks noChangeArrowheads="1"/>
          </p:cNvSpPr>
          <p:nvPr/>
        </p:nvSpPr>
        <p:spPr bwMode="auto">
          <a:xfrm>
            <a:off x="1581733" y="0"/>
            <a:ext cx="89598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Информация об общественно значимых проектах, </a:t>
            </a:r>
            <a:endParaRPr lang="ru-RU" alt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 action="ppaction://hlinksldjump"/>
            </a:endParaRPr>
          </a:p>
          <a:p>
            <a:pPr algn="ctr">
              <a:spcBef>
                <a:spcPct val="0"/>
              </a:spcBef>
              <a:buClrTx/>
              <a:buNone/>
            </a:pP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реализуемых 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на территории городского округа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Воскресенск 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Московской области в 2023-2027 годах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959203"/>
              </p:ext>
            </p:extLst>
          </p:nvPr>
        </p:nvGraphicFramePr>
        <p:xfrm>
          <a:off x="276614" y="1203649"/>
          <a:ext cx="11629246" cy="5076745"/>
        </p:xfrm>
        <a:graphic>
          <a:graphicData uri="http://schemas.openxmlformats.org/drawingml/2006/table">
            <a:tbl>
              <a:tblPr/>
              <a:tblGrid>
                <a:gridCol w="37728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92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62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73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57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3901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697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6020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78154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667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Наименование</a:t>
                      </a:r>
                      <a:br>
                        <a:rPr lang="ru-RU" sz="1100" b="1" i="0" u="none" strike="noStrike" dirty="0">
                          <a:latin typeface="Times New Roman"/>
                        </a:rPr>
                      </a:br>
                      <a:r>
                        <a:rPr lang="ru-RU" sz="1100" b="1" i="0" u="none" strike="noStrike" dirty="0">
                          <a:latin typeface="Times New Roman"/>
                        </a:rPr>
                        <a:t>проекта, место реализации</a:t>
                      </a:r>
                      <a:br>
                        <a:rPr lang="ru-RU" sz="1100" b="1" i="0" u="none" strike="noStrike" dirty="0">
                          <a:latin typeface="Times New Roman"/>
                        </a:rPr>
                      </a:b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latin typeface="Times New Roman"/>
                        </a:rPr>
                        <a:t>Объем </a:t>
                      </a:r>
                      <a:r>
                        <a:rPr lang="ru-RU" sz="1100" b="1" i="0" u="none" strike="noStrike" smtClean="0">
                          <a:latin typeface="Times New Roman"/>
                        </a:rPr>
                        <a:t>финанси-рования</a:t>
                      </a:r>
                      <a:r>
                        <a:rPr lang="ru-RU" sz="1100" b="1" i="0" u="none" strike="noStrike" dirty="0">
                          <a:latin typeface="Times New Roman"/>
                        </a:rPr>
                        <a:t>, всего (тыс.руб.)</a:t>
                      </a: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по годам (тыс. рублей):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Срок ввода объектов</a:t>
                      </a: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Результаты </a:t>
                      </a:r>
                      <a:r>
                        <a:rPr lang="ru-RU" sz="1100" b="1" i="0" u="none" strike="noStrike" dirty="0" smtClean="0">
                          <a:latin typeface="Times New Roman"/>
                        </a:rPr>
                        <a:t>от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реализации </a:t>
                      </a:r>
                      <a:r>
                        <a:rPr lang="ru-RU" sz="1100" b="1" i="0" u="none" strike="noStrike" dirty="0">
                          <a:latin typeface="Times New Roman"/>
                        </a:rPr>
                        <a:t>проекта</a:t>
                      </a: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8891"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</a:t>
                      </a:r>
                      <a:r>
                        <a:rPr lang="en-US" sz="1100" b="1" i="0" u="none" strike="noStrike" dirty="0" smtClean="0">
                          <a:latin typeface="Times New Roman"/>
                        </a:rPr>
                        <a:t>2</a:t>
                      </a:r>
                      <a:r>
                        <a:rPr lang="ru-RU" sz="1100" b="1" i="0" u="none" strike="noStrike" dirty="0" smtClean="0">
                          <a:latin typeface="Times New Roman"/>
                        </a:rPr>
                        <a:t>3 год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2024 </a:t>
                      </a:r>
                      <a:r>
                        <a:rPr lang="ru-RU" sz="1100" b="1" i="0" u="none" strike="noStrike" dirty="0">
                          <a:latin typeface="Times New Roman"/>
                        </a:rPr>
                        <a:t>год</a:t>
                      </a: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2025 </a:t>
                      </a:r>
                      <a:r>
                        <a:rPr lang="ru-RU" sz="1100" b="1" i="0" u="none" strike="noStrike" dirty="0">
                          <a:latin typeface="Times New Roman"/>
                        </a:rPr>
                        <a:t>год</a:t>
                      </a: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2026</a:t>
                      </a:r>
                      <a:r>
                        <a:rPr lang="ru-RU" sz="1100" b="1" i="0" u="none" strike="noStrike" baseline="0" dirty="0" smtClean="0">
                          <a:latin typeface="Times New Roman"/>
                        </a:rPr>
                        <a:t> год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2027 год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766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Мероприятие по сохранению объектов культурного наследия (памятников истории и культуры), находящихся в собственности муниципальных образований Московской области 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Усадьба «Кривякино»,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XVIII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XIX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вв.: Главный дом, середина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XVIII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в, Южный Флигель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XIX-XX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вв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Северный Флигель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XIX-XX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вв. </a:t>
                      </a:r>
                    </a:p>
                    <a:p>
                      <a:pPr algn="just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245 009,5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40 982,5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148 683,0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13 093,0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26 602,0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15 649,0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муниципального образования, нуждающихся в указанных работах</a:t>
                      </a:r>
                      <a:endParaRPr lang="ru-RU" sz="11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290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Благоустройство территории напротив Ледового дворца спорта «Химик» им. Н.С. Эпштейна, по адресу: МО, г. Воскресенск, ул. Менделеева, д.2</a:t>
                      </a:r>
                    </a:p>
                  </a:txBody>
                  <a:tcPr marL="108000" marR="108000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280 069,1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280 069,1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2024 год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108000" marR="108000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3290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Благоустройство общественных территорий</a:t>
                      </a:r>
                    </a:p>
                    <a:p>
                      <a:pPr algn="just" fontAlgn="ctr"/>
                      <a:endParaRPr lang="ru-RU" sz="1100" b="0" i="0" u="none" strike="noStrike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Объект: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г.о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. Воскресенск, г. Белоозерский, Бульвар Победы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8000" marR="108000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215 485,7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215 485,7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2024 год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108000" marR="108000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6548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C755AA8-F28E-49D3-93F8-FBD33A07C1DF}" type="slidenum">
              <a:rPr lang="ru-RU" altLang="ru-RU" smtClean="0">
                <a:solidFill>
                  <a:srgbClr val="FE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119</a:t>
            </a:fld>
            <a:endParaRPr lang="ru-RU" altLang="ru-RU" smtClean="0">
              <a:solidFill>
                <a:srgbClr val="FEFFFF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r="16699"/>
          <a:stretch>
            <a:fillRect/>
          </a:stretch>
        </p:blipFill>
        <p:spPr>
          <a:xfrm>
            <a:off x="295275" y="80815"/>
            <a:ext cx="948815" cy="90661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>
            <a:fillRect/>
          </a:stretch>
        </p:blipFill>
        <p:spPr>
          <a:xfrm>
            <a:off x="10862643" y="80815"/>
            <a:ext cx="982314" cy="979557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</p:spPr>
      </p:pic>
      <p:sp>
        <p:nvSpPr>
          <p:cNvPr id="7" name="Овал 6"/>
          <p:cNvSpPr/>
          <p:nvPr/>
        </p:nvSpPr>
        <p:spPr>
          <a:xfrm>
            <a:off x="11355355" y="6428792"/>
            <a:ext cx="51318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49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95943"/>
            <a:ext cx="4937211" cy="1191987"/>
          </a:xfrm>
        </p:spPr>
        <p:txBody>
          <a:bodyPr rtlCol="0"/>
          <a:lstStyle/>
          <a:p>
            <a:pPr rtl="0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зависимости от соотношения доходной и расходной частей бюджета, можно выделить следующие виды бюджетов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061358"/>
            <a:ext cx="4433090" cy="5115606"/>
          </a:xfrm>
        </p:spPr>
        <p:txBody>
          <a:bodyPr rtlCol="0"/>
          <a:lstStyle/>
          <a:p>
            <a:pPr marL="0" indent="0" algn="just">
              <a:buNone/>
            </a:pPr>
            <a:endParaRPr lang="ru-RU" altLang="ru-RU" sz="1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alt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Профицитный бюджет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доходов бюджета над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расходами (в указанном случае принимается решение как их использовать, например, накапливать резервы, остатки, либо погашать долг)</a:t>
            </a:r>
          </a:p>
          <a:p>
            <a:pPr marL="0" indent="0" algn="just">
              <a:buNone/>
            </a:pPr>
            <a:endParaRPr lang="ru-RU" altLang="ru-RU" sz="1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alt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Дефицитный бюджет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расходов бюджета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 его доходами (в указанном случае принимается решение об источниках покрытия дефицита, например, использовать имеющиеся накопления, остатки, взять в долг)</a:t>
            </a:r>
          </a:p>
          <a:p>
            <a:pPr marL="0" indent="0"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Сбалансированность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бюджета по доходам и расходам- основополагающее требование, предъявляемое к органам, составляющим и утверждающим бюджет.</a:t>
            </a:r>
            <a:endParaRPr lang="ru-RU" alt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alt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alt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принятые на себя муниципальным образованием;</a:t>
            </a:r>
          </a:p>
          <a:p>
            <a:pPr marL="0" indent="0">
              <a:buNone/>
            </a:pP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buNone/>
            </a:pP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12</a:t>
            </a:fld>
            <a:endParaRPr lang="ru-RU" noProof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49" y="942535"/>
            <a:ext cx="4884848" cy="49096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1157"/>
            <a:ext cx="2010031" cy="120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Box 1"/>
          <p:cNvSpPr txBox="1">
            <a:spLocks noChangeArrowheads="1"/>
          </p:cNvSpPr>
          <p:nvPr/>
        </p:nvSpPr>
        <p:spPr bwMode="auto">
          <a:xfrm>
            <a:off x="1647047" y="107098"/>
            <a:ext cx="928843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ClrTx/>
              <a:buNone/>
            </a:pPr>
            <a:r>
              <a:rPr lang="ru-RU" altLang="ru-RU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общественно значимых проектах, реализуемых на территории городского округа Воскресенск Московской области </a:t>
            </a:r>
          </a:p>
          <a:p>
            <a:pPr lvl="0" algn="ctr">
              <a:spcBef>
                <a:spcPct val="0"/>
              </a:spcBef>
              <a:buClrTx/>
              <a:buNone/>
            </a:pPr>
            <a:r>
              <a:rPr lang="ru-RU" altLang="ru-RU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0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2023-2027 </a:t>
            </a:r>
            <a:r>
              <a:rPr lang="ru-RU" altLang="ru-RU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  <a:endParaRPr lang="ru-RU" altLang="ru-RU" sz="20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388855"/>
              </p:ext>
            </p:extLst>
          </p:nvPr>
        </p:nvGraphicFramePr>
        <p:xfrm>
          <a:off x="193674" y="1378466"/>
          <a:ext cx="11791952" cy="5087304"/>
        </p:xfrm>
        <a:graphic>
          <a:graphicData uri="http://schemas.openxmlformats.org/drawingml/2006/table">
            <a:tbl>
              <a:tblPr/>
              <a:tblGrid>
                <a:gridCol w="3650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29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57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24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37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5577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8377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25379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897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Наименование</a:t>
                      </a:r>
                      <a:br>
                        <a:rPr lang="ru-RU" sz="1100" b="1" i="0" u="none" strike="noStrike" dirty="0">
                          <a:latin typeface="Times New Roman"/>
                        </a:rPr>
                      </a:br>
                      <a:r>
                        <a:rPr lang="ru-RU" sz="1100" b="1" i="0" u="none" strike="noStrike" dirty="0">
                          <a:latin typeface="Times New Roman"/>
                        </a:rPr>
                        <a:t>проекта, место реализации</a:t>
                      </a:r>
                      <a:br>
                        <a:rPr lang="ru-RU" sz="1100" b="1" i="0" u="none" strike="noStrike" dirty="0">
                          <a:latin typeface="Times New Roman"/>
                        </a:rPr>
                      </a:b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Объем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 финансирования</a:t>
                      </a:r>
                      <a:r>
                        <a:rPr lang="ru-RU" sz="1100" b="1" i="0" u="none" strike="noStrike" dirty="0">
                          <a:latin typeface="Times New Roman"/>
                        </a:rPr>
                        <a:t>, всего (тыс.руб.)</a:t>
                      </a: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по годам (тыс. рублей):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Срок ввода объектов</a:t>
                      </a: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Результаты </a:t>
                      </a:r>
                      <a:r>
                        <a:rPr lang="ru-RU" sz="1100" b="1" i="0" u="none" strike="noStrike" dirty="0" smtClean="0">
                          <a:latin typeface="Times New Roman"/>
                        </a:rPr>
                        <a:t>от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реализации </a:t>
                      </a:r>
                      <a:r>
                        <a:rPr lang="ru-RU" sz="1100" b="1" i="0" u="none" strike="noStrike" dirty="0">
                          <a:latin typeface="Times New Roman"/>
                        </a:rPr>
                        <a:t>проекта</a:t>
                      </a: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9400"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2023 </a:t>
                      </a:r>
                      <a:r>
                        <a:rPr lang="ru-RU" sz="1100" b="1" i="0" u="none" strike="noStrike" dirty="0">
                          <a:latin typeface="Times New Roman"/>
                        </a:rPr>
                        <a:t>год</a:t>
                      </a: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2024 </a:t>
                      </a:r>
                      <a:r>
                        <a:rPr lang="ru-RU" sz="1100" b="1" i="0" u="none" strike="noStrike" dirty="0">
                          <a:latin typeface="Times New Roman"/>
                        </a:rPr>
                        <a:t>год</a:t>
                      </a: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2025</a:t>
                      </a:r>
                      <a:r>
                        <a:rPr lang="ru-RU" sz="1100" b="1" i="0" u="none" strike="noStrike" baseline="0" dirty="0" smtClean="0">
                          <a:latin typeface="Times New Roman"/>
                        </a:rPr>
                        <a:t> год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2026 год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latin typeface="Times New Roman"/>
                        </a:rPr>
                        <a:t>2027 год</a:t>
                      </a:r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latin typeface="Times New Roman"/>
                      </a:endParaRPr>
                    </a:p>
                  </a:txBody>
                  <a:tcPr marL="4645" marR="4645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137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Реконструкция КНС по адресу: г. Воскресенск,                                     ул. Лермонтова, д. 7а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8000" marR="108000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88 346,0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15 992,0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72 354,0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2026 год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Увеличение доли сточных вод, очищенных до нормативных значений, в общем объеме сточных вод, пропущенных через очистные сооружения</a:t>
                      </a:r>
                    </a:p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8000" marR="108000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296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Реконструкция самотечного канализационного коллектора по адресу: г. Воскресенск, от ул. Победы вдоль жилого дома №1/2 по ул. Октябрьска до КНС ул. Лермонтова, д.7а</a:t>
                      </a:r>
                    </a:p>
                  </a:txBody>
                  <a:tcPr marL="108000" marR="108000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8 039,3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8039,3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2025 год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Увеличение доли сточных вод, очищенных до нормативных значений, в общем объеме сточных вод, пропущенных через очистные сооружения</a:t>
                      </a:r>
                    </a:p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8000" marR="108000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35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Реконструкция ВЗУ  г. Воскресенск, ул. Чапаева (в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т.ч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. ПИР)</a:t>
                      </a:r>
                    </a:p>
                  </a:txBody>
                  <a:tcPr marL="108000" marR="108000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220 000,0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110 000,0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110 000,0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2027 год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Доля населения, обеспеченного качественной питьевой водой из систем централизованного водоснабжения</a:t>
                      </a:r>
                    </a:p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8000" marR="108000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83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Реконструкция сетей холодного водоснабжения</a:t>
                      </a:r>
                    </a:p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г. Воскресенск, ул. Первомайская, ул. Садовая, </a:t>
                      </a:r>
                    </a:p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Советская,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пер.Зеленый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8000" marR="108000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58 370,0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31 825,0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26 545,0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smtClean="0">
                          <a:solidFill>
                            <a:schemeClr val="tx1"/>
                          </a:solidFill>
                          <a:latin typeface="Times New Roman"/>
                        </a:rPr>
                        <a:t>2027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645" marR="4645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Доля населения, обеспеченного качественной питьевой водой из систем централизованного водоснабжения</a:t>
                      </a:r>
                    </a:p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8000" marR="108000" marT="4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8587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2B57E36-20BA-4BE0-A915-931794F9B110}" type="slidenum">
              <a:rPr lang="ru-RU" altLang="ru-RU" smtClean="0">
                <a:solidFill>
                  <a:srgbClr val="FE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120</a:t>
            </a:fld>
            <a:endParaRPr lang="ru-RU" altLang="ru-RU" dirty="0" smtClean="0">
              <a:solidFill>
                <a:srgbClr val="FE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569959" y="6494106"/>
            <a:ext cx="503853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0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1850" y="182564"/>
            <a:ext cx="10515600" cy="1580922"/>
          </a:xfrm>
        </p:spPr>
        <p:txBody>
          <a:bodyPr/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hlinkClick r:id="rId3" action="ppaction://hlinksldjump"/>
              </a:rPr>
              <a:t>Дефицит </a:t>
            </a:r>
            <a:r>
              <a:rPr lang="ru-RU" sz="3200" dirty="0">
                <a:hlinkClick r:id="rId3" action="ppaction://hlinksldjump"/>
              </a:rPr>
              <a:t>бюджета городского округа Воскресенск</a:t>
            </a:r>
            <a:br>
              <a:rPr lang="ru-RU" sz="3200" dirty="0">
                <a:hlinkClick r:id="rId3" action="ppaction://hlinksldjump"/>
              </a:rPr>
            </a:br>
            <a:endParaRPr lang="ru-RU" sz="3200" dirty="0">
              <a:solidFill>
                <a:srgbClr val="33CC33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03959844"/>
              </p:ext>
            </p:extLst>
          </p:nvPr>
        </p:nvGraphicFramePr>
        <p:xfrm>
          <a:off x="1" y="2658794"/>
          <a:ext cx="7624688" cy="4199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90" y="2242998"/>
            <a:ext cx="4567310" cy="41165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327363" y="6438122"/>
            <a:ext cx="3638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/>
              <a:t>121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2487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746351"/>
          </a:xfrm>
        </p:spPr>
        <p:txBody>
          <a:bodyPr/>
          <a:lstStyle/>
          <a:p>
            <a:r>
              <a:rPr lang="ru-RU" sz="1400" dirty="0">
                <a:solidFill>
                  <a:schemeClr val="tx1"/>
                </a:solidFill>
              </a:rPr>
              <a:t>Сведения об объеме и структуре муниципального долга </a:t>
            </a:r>
            <a:r>
              <a:rPr lang="ru-RU" sz="1400" dirty="0" smtClean="0">
                <a:solidFill>
                  <a:schemeClr val="tx1"/>
                </a:solidFill>
              </a:rPr>
              <a:t>городского</a:t>
            </a: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округа </a:t>
            </a:r>
            <a:r>
              <a:rPr lang="ru-RU" sz="1400" dirty="0" smtClean="0">
                <a:solidFill>
                  <a:schemeClr val="tx1"/>
                </a:solidFill>
              </a:rPr>
              <a:t>Воскресенск Московской </a:t>
            </a:r>
            <a:r>
              <a:rPr lang="ru-RU" sz="1400" dirty="0">
                <a:solidFill>
                  <a:schemeClr val="tx1"/>
                </a:solidFill>
              </a:rPr>
              <a:t>области, 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а </a:t>
            </a:r>
            <a:r>
              <a:rPr lang="ru-RU" sz="1400" dirty="0">
                <a:solidFill>
                  <a:schemeClr val="tx1"/>
                </a:solidFill>
              </a:rPr>
              <a:t>также расходы на его обслуживание в млн</a:t>
            </a:r>
            <a:r>
              <a:rPr lang="ru-RU" sz="1400" dirty="0" smtClean="0">
                <a:solidFill>
                  <a:schemeClr val="tx1"/>
                </a:solidFill>
              </a:rPr>
              <a:t>. руб</a:t>
            </a:r>
            <a:r>
              <a:rPr lang="ru-RU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122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5592009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505399"/>
              </p:ext>
            </p:extLst>
          </p:nvPr>
        </p:nvGraphicFramePr>
        <p:xfrm>
          <a:off x="275771" y="1153351"/>
          <a:ext cx="11071679" cy="5568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21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89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90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70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1533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7082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4342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8238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9044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44921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 01.01.2024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 01.01.2025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(ожидаемый)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Прогноз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Расходы на обслуживание муниципального долга  (Справочно)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6525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на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01.01.2026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на 01.01.2027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на 01.01.2028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2024 (ожидаемый)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2026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2027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7432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Муниципальный внутренний долг- всего 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10,2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450,0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650,0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9807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 том числе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6163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Муниципальные ценные бумаги 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5015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Бюджетные кредиты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245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Кредиты коммерческих банков и иных кредитных организаций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450,0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650,0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8,4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24,8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24,8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554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Муниципальные гарантии 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10,2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07548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Иные долговые обязательства 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8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BFCA16-8D78-4A87-9023-708458E3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684256"/>
          </a:xfrm>
        </p:spPr>
        <p:txBody>
          <a:bodyPr rtlCol="0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Контактная информация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C10F7B49-6C9D-4DBF-AD20-9D4CFAB1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 smtClean="0"/>
              <a:t>123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F61DE0B-ECF7-B74B-80E5-B602A86B8F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19" y="1885029"/>
            <a:ext cx="1097373" cy="1430337"/>
          </a:xfr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5935AC4D-C17D-4827-B693-43A34920A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7"/>
            <a:ext cx="2588705" cy="1574136"/>
          </a:xfrm>
        </p:spPr>
        <p:txBody>
          <a:bodyPr rtlCol="0"/>
          <a:lstStyle/>
          <a:p>
            <a:r>
              <a:rPr lang="ru-RU" dirty="0" smtClean="0"/>
              <a:t>Начальник управления</a:t>
            </a:r>
          </a:p>
          <a:p>
            <a:r>
              <a:rPr lang="ru-RU" altLang="ru-RU" sz="1200" dirty="0">
                <a:cs typeface="Times New Roman" panose="02020603050405020304" pitchFamily="18" charset="0"/>
              </a:rPr>
              <a:t>Телефон 8 </a:t>
            </a:r>
            <a:r>
              <a:rPr lang="ru-RU" altLang="ru-RU" sz="1200" dirty="0" smtClean="0">
                <a:cs typeface="Times New Roman" panose="02020603050405020304" pitchFamily="18" charset="0"/>
              </a:rPr>
              <a:t>496 441 15 66</a:t>
            </a:r>
          </a:p>
          <a:p>
            <a:r>
              <a:rPr lang="ru-RU" altLang="ru-RU" sz="1200" dirty="0">
                <a:cs typeface="Times New Roman" panose="02020603050405020304" pitchFamily="18" charset="0"/>
              </a:rPr>
              <a:t>Личный прием:</a:t>
            </a:r>
          </a:p>
          <a:p>
            <a:r>
              <a:rPr lang="ru-RU" altLang="ru-RU" sz="1200" dirty="0">
                <a:cs typeface="Times New Roman" panose="02020603050405020304" pitchFamily="18" charset="0"/>
              </a:rPr>
              <a:t> последняя среда месяца</a:t>
            </a:r>
          </a:p>
          <a:p>
            <a:r>
              <a:rPr lang="ru-RU" altLang="ru-RU" sz="1200" dirty="0">
                <a:cs typeface="Times New Roman" panose="02020603050405020304" pitchFamily="18" charset="0"/>
              </a:rPr>
              <a:t> с 15-00 до 17-00 часов</a:t>
            </a:r>
          </a:p>
          <a:p>
            <a:endParaRPr lang="ru-RU" alt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D66C6D21-6780-4D8A-9B6F-582E0BD2DC2E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 rtlCol="0"/>
          <a:lstStyle/>
          <a:p>
            <a:r>
              <a:rPr lang="ru-RU" dirty="0"/>
              <a:t>Бондарева Елена Александровна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90DE57B2-448D-4C8D-8B9C-FFDDFB0A9208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 rtlCol="0"/>
          <a:lstStyle/>
          <a:p>
            <a:r>
              <a:rPr lang="ru-RU" dirty="0" smtClean="0"/>
              <a:t>Зубцова Евгения Александровна</a:t>
            </a:r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xmlns="" id="{780C3E07-3509-4911-AFF9-20EA8F12D0A4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 rtlCol="0"/>
          <a:lstStyle/>
          <a:p>
            <a:r>
              <a:rPr lang="ru-RU" sz="1200" dirty="0"/>
              <a:t>Заместитель начальника управления - начальник отдела главного распорядителя бюджетных </a:t>
            </a:r>
            <a:r>
              <a:rPr lang="ru-RU" sz="1200" dirty="0" smtClean="0"/>
              <a:t>средств</a:t>
            </a:r>
          </a:p>
          <a:p>
            <a:r>
              <a:rPr lang="ru-RU" altLang="ru-RU" sz="1200" dirty="0" smtClean="0">
                <a:cs typeface="Times New Roman" panose="02020603050405020304" pitchFamily="18" charset="0"/>
              </a:rPr>
              <a:t>Телефон </a:t>
            </a:r>
            <a:r>
              <a:rPr lang="ru-RU" altLang="ru-RU" sz="1200" dirty="0">
                <a:cs typeface="Times New Roman" panose="02020603050405020304" pitchFamily="18" charset="0"/>
              </a:rPr>
              <a:t>8 496 442 </a:t>
            </a:r>
            <a:r>
              <a:rPr lang="ru-RU" altLang="ru-RU" sz="1200" dirty="0" smtClean="0">
                <a:cs typeface="Times New Roman" panose="02020603050405020304" pitchFamily="18" charset="0"/>
              </a:rPr>
              <a:t>41 32</a:t>
            </a:r>
            <a:endParaRPr lang="ru-RU" altLang="ru-RU" sz="1200" dirty="0"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xmlns="" id="{FB9E2175-1C3C-4B3E-A872-A1B7E6D64D52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Уварова Елена Борисовна</a:t>
            </a:r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xmlns="" id="{4EAA9254-229F-4C3E-B078-B8912E5BBE98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 rtlCol="0"/>
          <a:lstStyle/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 smtClean="0">
                <a:cs typeface="Times New Roman" panose="02020603050405020304" pitchFamily="18" charset="0"/>
              </a:rPr>
              <a:t>понедельник-четверг </a:t>
            </a:r>
          </a:p>
          <a:p>
            <a:r>
              <a:rPr lang="ru-RU" altLang="ru-RU" sz="1400" b="1" dirty="0" smtClean="0">
                <a:cs typeface="Times New Roman" panose="02020603050405020304" pitchFamily="18" charset="0"/>
              </a:rPr>
              <a:t>с </a:t>
            </a:r>
            <a:r>
              <a:rPr lang="ru-RU" altLang="ru-RU" sz="1400" b="1" dirty="0">
                <a:cs typeface="Times New Roman" panose="02020603050405020304" pitchFamily="18" charset="0"/>
              </a:rPr>
              <a:t>8-30 до 17-30</a:t>
            </a:r>
            <a:br>
              <a:rPr lang="ru-RU" altLang="ru-RU" sz="1400" b="1" dirty="0">
                <a:cs typeface="Times New Roman" panose="02020603050405020304" pitchFamily="18" charset="0"/>
              </a:rPr>
            </a:br>
            <a:r>
              <a:rPr lang="ru-RU" altLang="ru-RU" sz="1400" b="1" dirty="0">
                <a:cs typeface="Times New Roman" panose="02020603050405020304" pitchFamily="18" charset="0"/>
              </a:rPr>
              <a:t>		        пятница, с 8-30 до 16-15,</a:t>
            </a:r>
            <a:br>
              <a:rPr lang="ru-RU" altLang="ru-RU" sz="1400" b="1" dirty="0">
                <a:cs typeface="Times New Roman" panose="02020603050405020304" pitchFamily="18" charset="0"/>
              </a:rPr>
            </a:br>
            <a:endParaRPr lang="ru-RU" altLang="ru-RU" sz="1400" b="1" dirty="0">
              <a:cs typeface="Times New Roman" panose="02020603050405020304" pitchFamily="18" charset="0"/>
            </a:endParaRPr>
          </a:p>
          <a:p>
            <a:r>
              <a:rPr lang="ru-RU" altLang="ru-RU" sz="1400" b="1" dirty="0" smtClean="0">
                <a:cs typeface="Times New Roman" panose="02020603050405020304" pitchFamily="18" charset="0"/>
              </a:rPr>
              <a:t>обеденный </a:t>
            </a:r>
            <a:r>
              <a:rPr lang="ru-RU" altLang="ru-RU" sz="1400" b="1" dirty="0">
                <a:cs typeface="Times New Roman" panose="02020603050405020304" pitchFamily="18" charset="0"/>
              </a:rPr>
              <a:t>перерыв </a:t>
            </a:r>
            <a:endParaRPr lang="ru-RU" altLang="ru-RU" sz="1400" b="1" dirty="0" smtClean="0">
              <a:cs typeface="Times New Roman" panose="02020603050405020304" pitchFamily="18" charset="0"/>
            </a:endParaRPr>
          </a:p>
          <a:p>
            <a:r>
              <a:rPr lang="ru-RU" altLang="ru-RU" sz="1400" b="1" dirty="0" smtClean="0">
                <a:cs typeface="Times New Roman" panose="02020603050405020304" pitchFamily="18" charset="0"/>
              </a:rPr>
              <a:t>с </a:t>
            </a:r>
            <a:r>
              <a:rPr lang="ru-RU" altLang="ru-RU" sz="1400" b="1" dirty="0">
                <a:cs typeface="Times New Roman" panose="02020603050405020304" pitchFamily="18" charset="0"/>
              </a:rPr>
              <a:t>13-00 до 13-45</a:t>
            </a:r>
            <a:br>
              <a:rPr lang="ru-RU" altLang="ru-RU" sz="1400" b="1" dirty="0">
                <a:cs typeface="Times New Roman" panose="02020603050405020304" pitchFamily="18" charset="0"/>
              </a:rPr>
            </a:br>
            <a:endParaRPr lang="ru-RU" sz="1400" dirty="0"/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xmlns="" id="{471C9CF1-70B0-46DB-869F-6DC53668898D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 rtlCol="0"/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ru-RU" sz="1200" dirty="0" smtClean="0"/>
              <a:t>Заместитель начальника </a:t>
            </a:r>
            <a:r>
              <a:rPr lang="ru-RU" sz="1200" dirty="0"/>
              <a:t>управления</a:t>
            </a:r>
          </a:p>
          <a:p>
            <a:r>
              <a:rPr lang="ru-RU" altLang="ru-RU" sz="1200" dirty="0">
                <a:cs typeface="Times New Roman" panose="02020603050405020304" pitchFamily="18" charset="0"/>
              </a:rPr>
              <a:t>Телефон 8 496 </a:t>
            </a:r>
            <a:r>
              <a:rPr lang="ru-RU" altLang="ru-RU" sz="1200" dirty="0" smtClean="0">
                <a:cs typeface="Times New Roman" panose="02020603050405020304" pitchFamily="18" charset="0"/>
              </a:rPr>
              <a:t>442 </a:t>
            </a:r>
            <a:r>
              <a:rPr lang="ru-RU" altLang="ru-RU" sz="1200" dirty="0">
                <a:cs typeface="Times New Roman" panose="02020603050405020304" pitchFamily="18" charset="0"/>
              </a:rPr>
              <a:t>14 </a:t>
            </a:r>
            <a:r>
              <a:rPr lang="ru-RU" altLang="ru-RU" sz="1200" dirty="0" smtClean="0">
                <a:cs typeface="Times New Roman" panose="02020603050405020304" pitchFamily="18" charset="0"/>
              </a:rPr>
              <a:t>25</a:t>
            </a:r>
            <a:endParaRPr lang="ru-RU" altLang="ru-RU" sz="1200" dirty="0"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r="16699"/>
          <a:stretch>
            <a:fillRect/>
          </a:stretch>
        </p:blipFill>
        <p:spPr/>
      </p:pic>
      <p:pic>
        <p:nvPicPr>
          <p:cNvPr id="17" name="Рисунок 16"/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6903308" y="1824365"/>
            <a:ext cx="1293340" cy="1339508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28" y="1897976"/>
            <a:ext cx="1072752" cy="143033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01310"/>
            <a:ext cx="1754658" cy="10566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0431" y="5752038"/>
            <a:ext cx="7156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Адрес</a:t>
            </a:r>
            <a:r>
              <a:rPr lang="en-US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:</a:t>
            </a: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 </a:t>
            </a:r>
            <a:r>
              <a:rPr lang="en-US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140200</a:t>
            </a: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, Московской области, г.  Воскресенск, пл. Ленина д.3</a:t>
            </a:r>
            <a:endParaRPr lang="ru-RU" u="sng" dirty="0">
              <a:solidFill>
                <a:srgbClr val="000000"/>
              </a:solidFill>
              <a:hlinkClick r:id="rId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43219" y="6246965"/>
            <a:ext cx="430367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600" cap="all" dirty="0" smtClean="0">
                <a:solidFill>
                  <a:prstClr val="black"/>
                </a:solidFill>
                <a:hlinkClick r:id="rId10"/>
              </a:rPr>
              <a:t>Адрес электронной почты: </a:t>
            </a:r>
            <a:r>
              <a:rPr lang="en-US" sz="1600" cap="all" dirty="0" smtClean="0">
                <a:solidFill>
                  <a:prstClr val="black"/>
                </a:solidFill>
                <a:hlinkClick r:id="rId10"/>
              </a:rPr>
              <a:t>fo@vos-mo.ru</a:t>
            </a:r>
            <a:endParaRPr lang="ru-RU" sz="1600" cap="al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8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xmlns="" id="{10F9F51E-A3D5-4726-BACE-D5CDD8A46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6815" y="4509468"/>
            <a:ext cx="4540440" cy="503167"/>
          </a:xfrm>
        </p:spPr>
        <p:txBody>
          <a:bodyPr rtlCol="0"/>
          <a:lstStyle/>
          <a:p>
            <a:r>
              <a:rPr lang="en-US" dirty="0">
                <a:hlinkClick r:id="rId3"/>
              </a:rPr>
              <a:t>fo@vos-mo.ru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A7EDB62-3E60-F44C-AE34-9495623E00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5" y="140678"/>
            <a:ext cx="7434381" cy="4220308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91501E1-4EA1-44EB-AF62-6F74678A2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0965" y="5012635"/>
            <a:ext cx="5190979" cy="1279108"/>
          </a:xfrm>
        </p:spPr>
        <p:txBody>
          <a:bodyPr rtlCol="0"/>
          <a:lstStyle/>
          <a:p>
            <a:r>
              <a:rPr lang="en-US" alt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Telegram: </a:t>
            </a:r>
            <a:r>
              <a:rPr lang="en-US" sz="1000" dirty="0">
                <a:hlinkClick r:id="rId5"/>
              </a:rPr>
              <a:t>https://t.me/+bC-GtCC9YHFlOTky</a:t>
            </a:r>
            <a:endParaRPr lang="ru-RU" altLang="ru-RU" sz="1000" b="1" u="sng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en-US" alt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hlinkClick r:id="rId6"/>
              </a:rPr>
              <a:t>https://vk.com/club211411090</a:t>
            </a:r>
            <a:endParaRPr lang="en-US" alt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Адрес</a:t>
            </a:r>
            <a:r>
              <a:rPr lang="en-US" sz="1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:</a:t>
            </a:r>
            <a:r>
              <a:rPr lang="ru-RU" sz="1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</a:t>
            </a:r>
            <a:r>
              <a:rPr lang="en-US" sz="1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140200</a:t>
            </a:r>
            <a:r>
              <a:rPr lang="ru-RU" sz="1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, Московской области, г.  Воскресенск, пл. Ленина д.3</a:t>
            </a:r>
            <a:endParaRPr lang="ru-RU" sz="1000" u="sng" dirty="0">
              <a:solidFill>
                <a:srgbClr val="000000"/>
              </a:solidFill>
              <a:hlinkClick r:id="rId7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396" y="3429000"/>
            <a:ext cx="3742007" cy="651448"/>
          </a:xfrm>
        </p:spPr>
        <p:txBody>
          <a:bodyPr rtlCol="0"/>
          <a:lstStyle/>
          <a:p>
            <a:pPr rtl="0"/>
            <a:r>
              <a:rPr lang="ru-RU" dirty="0"/>
              <a:t>Спасибо</a:t>
            </a:r>
          </a:p>
        </p:txBody>
      </p:sp>
    </p:spTree>
    <p:extLst>
      <p:ext uri="{BB962C8B-B14F-4D97-AF65-F5344CB8AC3E}">
        <p14:creationId xmlns:p14="http://schemas.microsoft.com/office/powerpoint/2010/main" val="410790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13</a:t>
            </a:fld>
            <a:endParaRPr lang="ru-RU" noProof="0" dirty="0"/>
          </a:p>
        </p:txBody>
      </p:sp>
      <p:pic>
        <p:nvPicPr>
          <p:cNvPr id="22" name="Объект 2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1390650"/>
            <a:ext cx="5591175" cy="5467349"/>
          </a:xfrm>
        </p:spPr>
      </p:pic>
      <p:pic>
        <p:nvPicPr>
          <p:cNvPr id="21" name="Объект 2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90650"/>
            <a:ext cx="5494338" cy="4786314"/>
          </a:xfrm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515938" y="246620"/>
            <a:ext cx="11150600" cy="667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бюджетном процессе 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влияние гражданина на него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3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188640"/>
            <a:ext cx="11755814" cy="64807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1"/>
                </a:solidFill>
              </a:rPr>
              <a:t>Этапы бюджетного процесса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9409"/>
            <a:ext cx="1563757" cy="131859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203096" y="967409"/>
            <a:ext cx="3732230" cy="83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Деятельность, направленная на обеспечение соблюдения бюджетного законодательства РФ и ных нормативных правовых актов, регулирующих бюджетные правоотношения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03096" y="1948072"/>
            <a:ext cx="3732229" cy="1007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Проводится подготовка и составление отчетности об исполнении бюджета. Готовиться проект решения Совета депутатов об исполнении бюджета, направляемый для проверки в контрольно-счетную палату, назначаются публичные слушания и по итогу выносится на утверждение Советом депутатов городского округа.</a:t>
            </a:r>
            <a:endParaRPr lang="ru-RU" sz="1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03095" y="3101011"/>
            <a:ext cx="3732229" cy="1550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бюджета организуется Финансовым управлением Администрации городского округа Воскресенск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03094" y="4651514"/>
            <a:ext cx="3732229" cy="1086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03095" y="5883967"/>
            <a:ext cx="3732228" cy="974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Подготовленный проект бюджета вносится в Совет депутатов городского округа Воскресенск, рассматривается и утверждается до начала очередного финансового года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622141285"/>
              </p:ext>
            </p:extLst>
          </p:nvPr>
        </p:nvGraphicFramePr>
        <p:xfrm>
          <a:off x="371063" y="1086678"/>
          <a:ext cx="5517148" cy="5771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0" name="Стрелка вниз 29"/>
          <p:cNvSpPr/>
          <p:nvPr/>
        </p:nvSpPr>
        <p:spPr>
          <a:xfrm rot="7958643">
            <a:off x="1563704" y="4671959"/>
            <a:ext cx="484632" cy="97840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 rot="2700785">
            <a:off x="4164854" y="4731765"/>
            <a:ext cx="484632" cy="97840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 rot="18909284">
            <a:off x="4099940" y="2359639"/>
            <a:ext cx="484632" cy="97840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081261" y="889182"/>
            <a:ext cx="2093842" cy="96558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непрерывно</a:t>
            </a: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6109252" y="1948073"/>
            <a:ext cx="2093842" cy="100716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я</a:t>
            </a:r>
            <a:r>
              <a:rPr lang="ru-RU" dirty="0" smtClean="0"/>
              <a:t>нварь-май</a:t>
            </a:r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6016487" y="3101012"/>
            <a:ext cx="2160104" cy="137822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январь-декабрь</a:t>
            </a:r>
            <a:endParaRPr lang="ru-RU" dirty="0"/>
          </a:p>
        </p:txBody>
      </p:sp>
      <p:sp>
        <p:nvSpPr>
          <p:cNvPr id="37" name="Овал 36"/>
          <p:cNvSpPr/>
          <p:nvPr/>
        </p:nvSpPr>
        <p:spPr>
          <a:xfrm>
            <a:off x="6109251" y="4625012"/>
            <a:ext cx="2067339" cy="111317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август-ноябрь</a:t>
            </a:r>
            <a:endParaRPr lang="ru-RU" dirty="0"/>
          </a:p>
        </p:txBody>
      </p:sp>
      <p:sp>
        <p:nvSpPr>
          <p:cNvPr id="38" name="Овал 37"/>
          <p:cNvSpPr/>
          <p:nvPr/>
        </p:nvSpPr>
        <p:spPr>
          <a:xfrm>
            <a:off x="6109251" y="5883967"/>
            <a:ext cx="2053705" cy="974033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ноябрь-декабрь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683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1850" y="182564"/>
            <a:ext cx="10515600" cy="586694"/>
          </a:xfrm>
        </p:spPr>
        <p:txBody>
          <a:bodyPr/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Сведения, необходимые для составления проекта бюджета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32718-8D67-459C-BC5B-FE99B2EC7334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5210628" y="1153346"/>
            <a:ext cx="2830285" cy="3491225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Проект бюджета городского округа Воскресенск Московской области</a:t>
            </a:r>
            <a:endParaRPr lang="ru-RU" dirty="0"/>
          </a:p>
        </p:txBody>
      </p:sp>
      <p:sp>
        <p:nvSpPr>
          <p:cNvPr id="18" name="Выноска 1 17"/>
          <p:cNvSpPr/>
          <p:nvPr/>
        </p:nvSpPr>
        <p:spPr>
          <a:xfrm>
            <a:off x="8818733" y="2714170"/>
            <a:ext cx="2528717" cy="1103087"/>
          </a:xfrm>
          <a:prstGeom prst="borderCallout1">
            <a:avLst>
              <a:gd name="adj1" fmla="val 18750"/>
              <a:gd name="adj2" fmla="val -8333"/>
              <a:gd name="adj3" fmla="val 19414"/>
              <a:gd name="adj4" fmla="val -2763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Основные направления бюджетной и налоговой политики</a:t>
            </a:r>
            <a:endParaRPr lang="ru-RU" dirty="0"/>
          </a:p>
        </p:txBody>
      </p:sp>
      <p:sp>
        <p:nvSpPr>
          <p:cNvPr id="19" name="Выноска 1 18"/>
          <p:cNvSpPr/>
          <p:nvPr/>
        </p:nvSpPr>
        <p:spPr>
          <a:xfrm>
            <a:off x="5602515" y="5028661"/>
            <a:ext cx="2293256" cy="1462273"/>
          </a:xfrm>
          <a:prstGeom prst="borderCallout1">
            <a:avLst>
              <a:gd name="adj1" fmla="val 18750"/>
              <a:gd name="adj2" fmla="val -8333"/>
              <a:gd name="adj3" fmla="val -47552"/>
              <a:gd name="adj4" fmla="val 1300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Реестр расходных обязательств</a:t>
            </a:r>
          </a:p>
        </p:txBody>
      </p:sp>
      <p:sp>
        <p:nvSpPr>
          <p:cNvPr id="20" name="Выноска 1 19"/>
          <p:cNvSpPr/>
          <p:nvPr/>
        </p:nvSpPr>
        <p:spPr>
          <a:xfrm>
            <a:off x="478970" y="5515428"/>
            <a:ext cx="3953838" cy="1127677"/>
          </a:xfrm>
          <a:prstGeom prst="borderCallout1">
            <a:avLst>
              <a:gd name="adj1" fmla="val 18750"/>
              <a:gd name="adj2" fmla="val -8333"/>
              <a:gd name="adj3" fmla="val -94132"/>
              <a:gd name="adj4" fmla="val 11881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Объем межбюджетных трансфертов  из областного бюджета</a:t>
            </a:r>
          </a:p>
        </p:txBody>
      </p:sp>
      <p:sp>
        <p:nvSpPr>
          <p:cNvPr id="21" name="Выноска 1 20"/>
          <p:cNvSpPr/>
          <p:nvPr/>
        </p:nvSpPr>
        <p:spPr>
          <a:xfrm>
            <a:off x="8818732" y="4031922"/>
            <a:ext cx="2544963" cy="1599621"/>
          </a:xfrm>
          <a:prstGeom prst="borderCallout1">
            <a:avLst>
              <a:gd name="adj1" fmla="val 18750"/>
              <a:gd name="adj2" fmla="val -8333"/>
              <a:gd name="adj3" fmla="val 18017"/>
              <a:gd name="adj4" fmla="val -4306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Муниципальные программы (проекты муниципальных программ) городского округа Воскресенск</a:t>
            </a:r>
          </a:p>
        </p:txBody>
      </p:sp>
      <p:sp>
        <p:nvSpPr>
          <p:cNvPr id="22" name="Выноска 1 21"/>
          <p:cNvSpPr/>
          <p:nvPr/>
        </p:nvSpPr>
        <p:spPr>
          <a:xfrm>
            <a:off x="8818732" y="1153348"/>
            <a:ext cx="2528718" cy="1386652"/>
          </a:xfrm>
          <a:prstGeom prst="borderCallout1">
            <a:avLst>
              <a:gd name="adj1" fmla="val 18750"/>
              <a:gd name="adj2" fmla="val -8333"/>
              <a:gd name="adj3" fmla="val 73772"/>
              <a:gd name="adj4" fmla="val -3074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Прогноз социально-экономического развития городского округа Воскресенск</a:t>
            </a:r>
          </a:p>
        </p:txBody>
      </p:sp>
      <p:sp>
        <p:nvSpPr>
          <p:cNvPr id="23" name="Выноска 3 22"/>
          <p:cNvSpPr/>
          <p:nvPr/>
        </p:nvSpPr>
        <p:spPr>
          <a:xfrm>
            <a:off x="972457" y="2946401"/>
            <a:ext cx="3976915" cy="1407886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40161"/>
              <a:gd name="adj8" fmla="val 10510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Данные об исполнении бюджета в отчетном финансовом году и оценка ожидаемого исполнения в текущем</a:t>
            </a:r>
            <a:endParaRPr lang="ru-RU" dirty="0"/>
          </a:p>
        </p:txBody>
      </p:sp>
      <p:sp>
        <p:nvSpPr>
          <p:cNvPr id="24" name="Пятиугольник 23"/>
          <p:cNvSpPr/>
          <p:nvPr/>
        </p:nvSpPr>
        <p:spPr>
          <a:xfrm>
            <a:off x="478970" y="1153346"/>
            <a:ext cx="4339773" cy="1081853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Иные документы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15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6689962"/>
              </p:ext>
            </p:extLst>
          </p:nvPr>
        </p:nvGraphicFramePr>
        <p:xfrm>
          <a:off x="185526" y="1167617"/>
          <a:ext cx="11113846" cy="5475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57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8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162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559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967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027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981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379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0379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0379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27470"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 2022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итоги исполнения 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442">
                <a:tc vMerge="1"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год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6368"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2628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algn="just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начисленной заработной платы всех работников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20 974,1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24 362,9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116,2%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29 377,1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29 377,1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33 755,3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37 860,7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41 499,9</a:t>
                      </a: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731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algn="just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Справочно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Фонд заработной платы по крупным и средним организациям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17 932,5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20 853,6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116,3%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25 441,4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25 441,4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29 410,3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33 116,0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36 361,4</a:t>
                      </a: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5616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Справочно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заработной платы по малым предприятиям (включая микро предприятия)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–данные приведены оценочно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3 041,6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3 509,3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115,4%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3 935,7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3 935,7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4 345,0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4 744,7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5 138,5</a:t>
                      </a: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87313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работников по крупным и средним организациям 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63 742,3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74 334,8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116,6%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93 065,1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93 065,1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107 711,1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105 583,9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135 350,2</a:t>
                      </a: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42969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77 969,3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83 859,7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107,6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98 523,4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98 523,4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110 993,7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128 872,9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140 474,2</a:t>
                      </a: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62712" y="125322"/>
            <a:ext cx="9366421" cy="923153"/>
          </a:xfrm>
        </p:spPr>
        <p:txBody>
          <a:bodyPr anchor="ctr"/>
          <a:lstStyle/>
          <a:p>
            <a:pPr algn="ctr"/>
            <a:r>
              <a:rPr lang="ru-RU" altLang="ru-RU" sz="2000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Информация </a:t>
            </a:r>
            <a:r>
              <a:rPr lang="ru-RU" altLang="ru-RU" sz="2000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об основных показателях </a:t>
            </a:r>
            <a:br>
              <a:rPr lang="ru-RU" altLang="ru-RU" sz="2000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</a:br>
            <a:r>
              <a:rPr lang="ru-RU" altLang="ru-RU" sz="2000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социально-экономического </a:t>
            </a:r>
            <a:r>
              <a:rPr lang="ru-RU" altLang="ru-RU" sz="2000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развития </a:t>
            </a:r>
            <a:r>
              <a:rPr lang="ru-RU" sz="2000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/>
            </a:r>
            <a:br>
              <a:rPr lang="ru-RU" sz="2000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</a:br>
            <a:r>
              <a:rPr lang="ru-RU" sz="2000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городского округа </a:t>
            </a:r>
            <a:r>
              <a:rPr lang="ru-RU" sz="2000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Воскресенск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endParaRPr lang="ru-RU" dirty="0" smtClean="0">
              <a:solidFill>
                <a:prstClr val="white"/>
              </a:solidFill>
            </a:endParaRPr>
          </a:p>
          <a:p>
            <a:r>
              <a:rPr lang="ru-RU" dirty="0" smtClean="0">
                <a:solidFill>
                  <a:prstClr val="white"/>
                </a:solidFill>
              </a:rPr>
              <a:t>16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3132418"/>
              </p:ext>
            </p:extLst>
          </p:nvPr>
        </p:nvGraphicFramePr>
        <p:xfrm>
          <a:off x="271848" y="1243913"/>
          <a:ext cx="11008861" cy="5427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6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608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814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3048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047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406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0340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061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9061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90614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456191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 2022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показатели 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итоги исполнения 2024 года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61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год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5137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постоянного населения (на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конец года)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160 613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160 755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160 857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160 857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160 351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159 827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159 300</a:t>
                      </a: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7733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Справочно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родившихся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91448" marR="91448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96,7%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1 088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1 088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1 111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1 116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1 117</a:t>
                      </a: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300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Справочно: Число умерших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2 260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2 073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91,7%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2 226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2 226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2 129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2 142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2 151</a:t>
                      </a: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7818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Справочно: Миграционный прирост (убыль) населения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253,8%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1 240 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1 240 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502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507</a:t>
                      </a: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1539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эксплуатацию жилых домов, построенных за счет всех источников финансирования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общей площади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164,91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152,45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92,4%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56047"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 за счет всех источников финансирования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13 985,13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17 336,01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123,9%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18 867,40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18 867,40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20 528,15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22 091,70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23 663,39</a:t>
                      </a: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3300" y="190636"/>
            <a:ext cx="9366421" cy="923153"/>
          </a:xfrm>
        </p:spPr>
        <p:txBody>
          <a:bodyPr/>
          <a:lstStyle/>
          <a:p>
            <a:pPr algn="ctr"/>
            <a:r>
              <a:rPr lang="ru-RU" altLang="ru-RU" sz="2000" u="sng" dirty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altLang="ru-RU" sz="2000" u="sng" dirty="0" smtClean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altLang="ru-RU" sz="2000" u="sng" smtClean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показателях</a:t>
            </a:r>
            <a:br>
              <a:rPr lang="ru-RU" altLang="ru-RU" sz="2000" u="sng" smtClean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u="sng" smtClean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u="sng" dirty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</a:t>
            </a:r>
            <a:r>
              <a:rPr lang="ru-RU" altLang="ru-RU" sz="2000" u="sng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2000" u="sng" smtClean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u="sng" dirty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</a:t>
            </a:r>
            <a:r>
              <a:rPr lang="ru-RU" sz="2000" u="sng" dirty="0" smtClean="0">
                <a:solidFill>
                  <a:srgbClr val="0072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3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938" y="745590"/>
            <a:ext cx="11272788" cy="550046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долговой политикой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понимается стратегия управления муниципальными заимствованиями городского округа Воскресенск Московской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направленная на эффективное регулирование муниципального долга городского округа, поддержание его объема на оптимальном уровне, минимизацию стоимости его обслуживания и равномерного распределения во времени платежей, связанных с погашением и обслуживанием муниципального долга, а также снижения влияния долговой нагрузки на бюджет городского округа.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 городского округа за 2023 год была направлена 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поддержание умеренной долговой нагрузки;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обеспечение показателей долговой устойчивости на уровне, позволяющем отнести городской округ к группе муниципальных образований Московской области с высоким уровнем долговой устойчивости (согласно информации Министерства экономики и финансов Московской области, размещенной на официальном сайте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Воскресенск по состоянию на 01.01.2024 года исполнен с профицитом в объеме 229,8 млн.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округа Воскресенск на отчетную дату исполнены в сумме 8 151,9 млн. рублей, что составляет 98,5 % к уточненному годовому плану. Сумма поступлений налоговых и неналоговых доходов составила 4 590,5 млн. рублей или 105,4 % к годовому плану, безвозмездных поступлений – 3 561,4 млн. рублей или 90,7 % к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годовому плану.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исполнена на 95,0 % к годовому плану или в сумме 7 922,1 млн. рублей.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 городскому округу Воскресенск предоставлялся бюджетный кредит на пополнение остатков средств на едином счете бюджета в сумме 122,2 млн. рублей. Погашение бюджетного кредита и процентов по кредиту осуществлено своевременно и в полном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объеме.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Коммерческие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 в качестве источника финансирования дефицита бюджета в 2023 году в бюджет городского округа Воскресенск не привлекались.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долга на отчетную дату составил 10,2 млн. рублей, в том числе по представленным муниципальным гарантиям – 10,2 млн.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</a:t>
            </a:r>
            <a:r>
              <a:rPr lang="ru-RU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приоритетами долговой 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являются: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-минимизация рисков, связанных с осуществлением заимствований;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-своевременное и полное погашение муниципальных долговых обязательств;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-учет информации о муниципальном долге городского округа;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отчетности о муниципальных долговых обязательствах городского округа;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-обеспечение соответствия размера дефицита бюджета городского округа требованиям, установленным бюджетным законодательством Российской Федерации;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-раскрытие информации о муниципальном долге городского округа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долговой политике городского округа является открытой и общедоступной.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муниципальных долговых обязательствах размещаются на официальном сайте городского округа в информационно-телекоммуникационной сети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Интернет»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https://vos-mo.ru/napravleniya/finansy/otkrytyy-byudzhet/ispolnenie-byudzheta/sostoyanie-munitsipalnogo-dolga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5938" y="1"/>
            <a:ext cx="11150600" cy="745588"/>
          </a:xfrm>
        </p:spPr>
        <p:txBody>
          <a:bodyPr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Информация об основных задачах и приоритетах ДОЛГОВОЙ политики городского округа на 2025 год и плановый период 2026 и 2027 годов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8768"/>
            <a:ext cx="1659988" cy="87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4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938" y="745590"/>
            <a:ext cx="11272788" cy="550046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5938" y="1"/>
            <a:ext cx="11150600" cy="745588"/>
          </a:xfrm>
        </p:spPr>
        <p:txBody>
          <a:bodyPr anchor="ctr"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Информация об основных задачах и приоритетах  бюджетной политики городского округа на 2025 год и плановый период 2026 и 2027 годов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8768"/>
            <a:ext cx="1659988" cy="8792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8733" y="787925"/>
            <a:ext cx="11461104" cy="534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Целью бюджетной политики является определение условий, подходов, основных характеристик бюджета, используемых при составлении проекта бюджета городского 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округа.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задачей бюджетной политики является обеспечение сбалансированности бюджета городского округа, включая следующие направления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05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соблюдение предельных значений, установленных Бюджетным кодексом Российской Федерации;</a:t>
            </a:r>
            <a:endParaRPr lang="ru-RU" sz="105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закрепление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положительных результатов, достигнутых при формировании и исполнении местного бюджета за предыдущие годы;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неэффективных трат бюджета городского округа, обеспечение исполнения гарантированных расходных обязательств городского округа, одновременный пересмотр бюджетных трат на закупку товаров, работ и услуг для муниципальных нужд и нужд муниципальных учреждений, объемов субсидий из бюджета городского округа иным некоммерческим организациям, юридическим лицам (кроме муниципальных учреждений), индивидуальным предпринимателям, а также иных возможных к сокращению расходов;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принятие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решений, направленных на достижение в полном объеме уровня оплаты труда работников муниципальных учреждений социальной сферы;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уровня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нужд;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механизмов контроля за соблюдением требований законодательства в сфере закупок и исполнением условий контрактов, соотнесение фактических расходов и нормативных затрат на оказание муниципальных услуг, оказываемых муниципальными учреждениями;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соответствие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муниципальных заданий на оказание муниципальных услуг с целями муниципальных программ;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выполнения ключевых и целевых показателей муниципальных программ, преемственности показателей достижения определенных целей, обозначенных в муниципальных программах, целям и задачам, обозначенным в государственных программах, для обеспечения их увязки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05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усиление контроля за выполнением муниципальными учреждениями городского округа муниципальных заданий на оказание муниципальных услуг (выполнение работ), включая проведение оценки соответствия качества фактически оказанных муниципальных услуг (выполнение работ) утвержденным требованиям к качеству, с изучением мнения населения о качестве оказываемых муниципальных услуг (выполняемых работ);</a:t>
            </a:r>
            <a:endParaRPr lang="ru-RU" sz="105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планирование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полном объеме расходов на социальные выплаты с учетом изменения численности их получателей и критериев для предоставления соответствующих социальных выплат гражданам городского округа;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принятие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новых расходных обязательств с учетом их эффективности и возможных сроков, и механизмов реализации в пределах имеющихся ресурсов;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прозрачность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и открытость бюджетного процесса, возможность участия граждан и общественных организаций в формировании местного бюджета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3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8821" y="1387177"/>
            <a:ext cx="5143500" cy="2744556"/>
          </a:xfrm>
        </p:spPr>
        <p:txBody>
          <a:bodyPr rtlCol="0"/>
          <a:lstStyle/>
          <a:p>
            <a:pPr rtl="0"/>
            <a:r>
              <a:rPr lang="ru-RU" sz="2800" dirty="0" smtClean="0"/>
              <a:t>БЮДЖЕТ ДЛЯ ГРАЖДАН </a:t>
            </a:r>
            <a:br>
              <a:rPr lang="ru-RU" sz="2800" dirty="0" smtClean="0"/>
            </a:br>
            <a:r>
              <a:rPr lang="ru-RU" sz="2000" dirty="0" smtClean="0"/>
              <a:t>по проекту бюджета</a:t>
            </a:r>
            <a:br>
              <a:rPr lang="ru-RU" sz="2000" dirty="0" smtClean="0"/>
            </a:br>
            <a:r>
              <a:rPr lang="ru-RU" sz="2000" dirty="0" smtClean="0"/>
              <a:t>городского округа воскресенск московской области</a:t>
            </a:r>
            <a:br>
              <a:rPr lang="ru-RU" sz="2000" dirty="0" smtClean="0"/>
            </a:br>
            <a:r>
              <a:rPr lang="ru-RU" sz="2000" dirty="0" smtClean="0"/>
              <a:t>на 2025 год и плановый период 2026 и 2027 годов</a:t>
            </a:r>
            <a:endParaRPr lang="ru-RU" sz="2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3267" y="4512733"/>
            <a:ext cx="5215465" cy="1642534"/>
          </a:xfrm>
        </p:spPr>
        <p:txBody>
          <a:bodyPr rtlCol="0"/>
          <a:lstStyle/>
          <a:p>
            <a:r>
              <a:rPr lang="ru-RU" dirty="0" smtClean="0"/>
              <a:t>Разработан </a:t>
            </a:r>
          </a:p>
          <a:p>
            <a:pPr algn="just"/>
            <a:r>
              <a:rPr lang="ru-RU" dirty="0" smtClean="0"/>
              <a:t>на основе проекта решения </a:t>
            </a:r>
            <a:r>
              <a:rPr lang="ru-RU" dirty="0"/>
              <a:t>Совета депутатов </a:t>
            </a:r>
            <a:r>
              <a:rPr lang="ru-RU" dirty="0" smtClean="0"/>
              <a:t>ГОРОДСКОГО округа Воскресенск О бюджете </a:t>
            </a:r>
            <a:r>
              <a:rPr lang="ru-RU" dirty="0"/>
              <a:t>городского округа Воскресенск Московской области на </a:t>
            </a:r>
            <a:r>
              <a:rPr lang="ru-RU" dirty="0" smtClean="0"/>
              <a:t>2025 год и </a:t>
            </a:r>
            <a:r>
              <a:rPr lang="ru-RU" dirty="0"/>
              <a:t>на плановый период </a:t>
            </a:r>
            <a:r>
              <a:rPr lang="ru-RU" dirty="0" smtClean="0"/>
              <a:t>2026 </a:t>
            </a:r>
            <a:r>
              <a:rPr lang="ru-RU" dirty="0"/>
              <a:t>и </a:t>
            </a:r>
            <a:r>
              <a:rPr lang="ru-RU" dirty="0" smtClean="0"/>
              <a:t>2027 годов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r="16687"/>
          <a:stretch>
            <a:fillRect/>
          </a:stretch>
        </p:blipFill>
        <p:spPr/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75" y="0"/>
            <a:ext cx="2371725" cy="16106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054" y="0"/>
            <a:ext cx="3089945" cy="1719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21" y="0"/>
            <a:ext cx="5293178" cy="171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64687" y="6391469"/>
            <a:ext cx="279918" cy="297571"/>
          </a:xfrm>
        </p:spPr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20</a:t>
            </a:fld>
            <a:endParaRPr lang="en-US" noProof="0" dirty="0"/>
          </a:p>
        </p:txBody>
      </p:sp>
      <p:graphicFrame>
        <p:nvGraphicFramePr>
          <p:cNvPr id="6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304283"/>
              </p:ext>
            </p:extLst>
          </p:nvPr>
        </p:nvGraphicFramePr>
        <p:xfrm>
          <a:off x="867747" y="914400"/>
          <a:ext cx="9876453" cy="5561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38335" y="0"/>
            <a:ext cx="10692882" cy="861029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 приоритеты бюджетной политики</a:t>
            </a:r>
            <a:br>
              <a:rPr lang="ru-RU" sz="1800" dirty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Воскресенск московской области</a:t>
            </a:r>
            <a:br>
              <a:rPr lang="ru-RU" sz="1800" dirty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2027 годов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242597" y="625151"/>
            <a:ext cx="1026367" cy="153022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63894" y="6074229"/>
            <a:ext cx="1408922" cy="7184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1878" y="2700464"/>
            <a:ext cx="2042987" cy="17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2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21</a:t>
            </a:fld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3647170"/>
              </p:ext>
            </p:extLst>
          </p:nvPr>
        </p:nvGraphicFramePr>
        <p:xfrm>
          <a:off x="1304925" y="872198"/>
          <a:ext cx="9754960" cy="5006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49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83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979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6247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95789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0911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626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235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492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249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8305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2249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648895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(млн.руб.)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(млн.руб.)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(млн. руб.)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за 2024 год,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(млн. руб.)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к 2023 году (%)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     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2025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(млн. руб.)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к 2024 году (%)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2026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(млн. руб.)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к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2025 году (%)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2027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(млн. руб.)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к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году (%)</a:t>
                      </a:r>
                    </a:p>
                  </a:txBody>
                  <a:tcPr marL="5837" marR="5837" marT="5839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662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ДОХОДОВ, 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6 074,0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7 221,7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8 151,9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10 265,7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125,9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9 634,5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93,8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9 551,5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9 899,2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1834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3248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3 366,8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4 039,5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4 590,5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5 565,7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121,2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6 078,2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109,2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5 931,5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6 386,9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</a:t>
                      </a: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3930455553"/>
                  </a:ext>
                </a:extLst>
              </a:tr>
              <a:tr h="629950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2 707,2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3 182,2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3 561,4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4 700,0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132,0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3 556,3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75,7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3 620,0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101,8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3 512,3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2010133509"/>
                  </a:ext>
                </a:extLst>
              </a:tr>
              <a:tr h="603496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6 286,9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6 890,1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7 922,1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10 024,9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126,5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10 058,5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9 801,5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10 099,2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</a:t>
                      </a: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981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 /ПРОФИЦИТ (+)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-212,9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331,6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229,8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240,8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-424,0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-250,0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-200,0</a:t>
                      </a: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32227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7" marR="5837" marT="583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муниципального долга</a:t>
                      </a:r>
                    </a:p>
                  </a:txBody>
                  <a:tcPr marL="5274" marR="5274" marT="527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172,6</a:t>
                      </a:r>
                    </a:p>
                  </a:txBody>
                  <a:tcPr marL="5274" marR="5274" marT="5276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162,6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4" marR="5274" marT="527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</a:t>
                      </a:r>
                    </a:p>
                  </a:txBody>
                  <a:tcPr marL="5274" marR="5274" marT="527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274" marR="5274" marT="527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4" marR="5274" marT="527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</a:p>
                  </a:txBody>
                  <a:tcPr marL="5274" marR="5274" marT="527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4" marR="5274" marT="527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450,0</a:t>
                      </a:r>
                    </a:p>
                  </a:txBody>
                  <a:tcPr marL="5274" marR="5274" marT="527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4" marR="5274" marT="527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650,0</a:t>
                      </a:r>
                    </a:p>
                  </a:txBody>
                  <a:tcPr marL="5274" marR="5274" marT="527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4" marR="5274" marT="5276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338453778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54358" y="774523"/>
            <a:ext cx="10817453" cy="5317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hlinkClick r:id="rId3" action="ppaction://hlinksldjump"/>
              </a:rPr>
              <a:t/>
            </a:r>
            <a:br>
              <a:rPr lang="ru-RU" dirty="0" smtClean="0">
                <a:hlinkClick r:id="rId3" action="ppaction://hlinksldjump"/>
              </a:rPr>
            </a:br>
            <a:r>
              <a:rPr lang="ru-RU" dirty="0">
                <a:hlinkClick r:id="rId3" action="ppaction://hlinksldjump"/>
              </a:rPr>
              <a:t/>
            </a:r>
            <a:br>
              <a:rPr lang="ru-RU" dirty="0">
                <a:hlinkClick r:id="rId3" action="ppaction://hlinksldjump"/>
              </a:rPr>
            </a:br>
            <a:r>
              <a:rPr lang="ru-RU" dirty="0" smtClean="0">
                <a:hlinkClick r:id="rId3" action="ppaction://hlinksldjump"/>
              </a:rPr>
              <a:t/>
            </a:r>
            <a:br>
              <a:rPr lang="ru-RU" dirty="0" smtClean="0">
                <a:hlinkClick r:id="rId3" action="ppaction://hlinksldjump"/>
              </a:rPr>
            </a:br>
            <a:r>
              <a:rPr lang="ru-RU" dirty="0">
                <a:hlinkClick r:id="rId3" action="ppaction://hlinksldjump"/>
              </a:rPr>
              <a:t/>
            </a:r>
            <a:br>
              <a:rPr lang="ru-RU" dirty="0">
                <a:hlinkClick r:id="rId3" action="ppaction://hlinksldjump"/>
              </a:rPr>
            </a:br>
            <a:r>
              <a:rPr lang="ru-RU" dirty="0" smtClean="0">
                <a:hlinkClick r:id="rId3" action="ppaction://hlinksldjump"/>
              </a:rPr>
              <a:t>информация о выполнении </a:t>
            </a:r>
            <a:br>
              <a:rPr lang="ru-RU" dirty="0" smtClean="0">
                <a:hlinkClick r:id="rId3" action="ppaction://hlinksldjump"/>
              </a:rPr>
            </a:br>
            <a:r>
              <a:rPr lang="ru-RU" dirty="0" smtClean="0">
                <a:hlinkClick r:id="rId3" action="ppaction://hlinksldjump"/>
              </a:rPr>
              <a:t>Основных характеристик  </a:t>
            </a:r>
            <a:r>
              <a:rPr lang="ru-RU" dirty="0">
                <a:hlinkClick r:id="rId3" action="ppaction://hlinksldjump"/>
              </a:rPr>
              <a:t>Бюджета </a:t>
            </a:r>
            <a:br>
              <a:rPr lang="ru-RU" dirty="0">
                <a:hlinkClick r:id="rId3" action="ppaction://hlinksldjump"/>
              </a:rPr>
            </a:br>
            <a:endParaRPr lang="ru-RU" u="sng" dirty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371"/>
            <a:ext cx="1611086" cy="19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0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32B532-EB3E-428B-9224-EFA237D1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91" y="0"/>
            <a:ext cx="11150600" cy="1343571"/>
          </a:xfrm>
        </p:spPr>
        <p:txBody>
          <a:bodyPr rtlCol="0">
            <a:normAutofit/>
          </a:bodyPr>
          <a:lstStyle/>
          <a:p>
            <a:pPr algn="ctr" rtl="0"/>
            <a:r>
              <a:rPr lang="ru-RU" smtClean="0"/>
              <a:t>Основные характеристики  Бюджета </a:t>
            </a:r>
            <a:br>
              <a:rPr lang="ru-RU" smtClean="0"/>
            </a:br>
            <a:r>
              <a:rPr lang="ru-RU" smtClean="0"/>
              <a:t>городского округа Воскресенск</a:t>
            </a:r>
            <a:br>
              <a:rPr lang="ru-RU" smtClean="0"/>
            </a:br>
            <a:r>
              <a:rPr lang="ru-RU" sz="1600" smtClean="0"/>
              <a:t>(в млн. рублях)</a:t>
            </a:r>
            <a:endParaRPr lang="ru-RU" sz="16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EB5F9B50-CED9-4961-91E8-058BE256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22</a:t>
            </a:fld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7" name="Диаграмма 5" descr="гистограмма">
            <a:extLst>
              <a:ext uri="{FF2B5EF4-FFF2-40B4-BE49-F238E27FC236}">
                <a16:creationId xmlns:a16="http://schemas.microsoft.com/office/drawing/2014/main" xmlns="" id="{78E7B74A-8101-4729-9BB1-B0ECB679E2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1212265"/>
              </p:ext>
            </p:extLst>
          </p:nvPr>
        </p:nvGraphicFramePr>
        <p:xfrm>
          <a:off x="609244" y="1513464"/>
          <a:ext cx="6659303" cy="4942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 8" descr="круговая диаграмма">
            <a:extLst>
              <a:ext uri="{FF2B5EF4-FFF2-40B4-BE49-F238E27FC236}">
                <a16:creationId xmlns:a16="http://schemas.microsoft.com/office/drawing/2014/main" xmlns="" id="{DCCB6637-D8E6-4BF1-9EF6-E5654DE57B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317535"/>
              </p:ext>
            </p:extLst>
          </p:nvPr>
        </p:nvGraphicFramePr>
        <p:xfrm>
          <a:off x="7660433" y="1513464"/>
          <a:ext cx="4531567" cy="407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2174"/>
            <a:ext cx="16002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4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53261" y="0"/>
            <a:ext cx="11150600" cy="488637"/>
          </a:xfrm>
        </p:spPr>
        <p:txBody>
          <a:bodyPr rtlCol="0"/>
          <a:lstStyle/>
          <a:p>
            <a:pPr algn="ctr"/>
            <a:r>
              <a:rPr lang="ru-RU" sz="1400" dirty="0">
                <a:cs typeface="Times New Roman" panose="02020603050405020304" pitchFamily="18" charset="0"/>
                <a:hlinkClick r:id="rId3" action="ppaction://hlinksldjump"/>
              </a:rPr>
              <a:t>Информация об объеме и структуре налоговых и неналоговых доходов, </a:t>
            </a:r>
            <a:r>
              <a:rPr lang="ru-RU" sz="1400" dirty="0" smtClean="0">
                <a:cs typeface="Times New Roman" panose="02020603050405020304" pitchFamily="18" charset="0"/>
                <a:hlinkClick r:id="rId3" action="ppaction://hlinksldjump"/>
              </a:rPr>
              <a:t/>
            </a:r>
            <a:br>
              <a:rPr lang="ru-RU" sz="1400" dirty="0" smtClean="0">
                <a:cs typeface="Times New Roman" panose="02020603050405020304" pitchFamily="18" charset="0"/>
                <a:hlinkClick r:id="rId3" action="ppaction://hlinksldjump"/>
              </a:rPr>
            </a:br>
            <a:r>
              <a:rPr lang="ru-RU" sz="1400" dirty="0" smtClean="0">
                <a:cs typeface="Times New Roman" panose="02020603050405020304" pitchFamily="18" charset="0"/>
                <a:hlinkClick r:id="rId3" action="ppaction://hlinksldjump"/>
              </a:rPr>
              <a:t>а </a:t>
            </a:r>
            <a:r>
              <a:rPr lang="ru-RU" sz="1400" dirty="0">
                <a:cs typeface="Times New Roman" panose="02020603050405020304" pitchFamily="18" charset="0"/>
                <a:hlinkClick r:id="rId3" action="ppaction://hlinksldjump"/>
              </a:rPr>
              <a:t>также межбюджетных трансфертов, поступивших </a:t>
            </a:r>
            <a:r>
              <a:rPr lang="ru-RU" sz="1400" dirty="0" smtClean="0">
                <a:cs typeface="Times New Roman" panose="02020603050405020304" pitchFamily="18" charset="0"/>
                <a:hlinkClick r:id="rId3" action="ppaction://hlinksldjump"/>
              </a:rPr>
              <a:t>в бюджет городского округа </a:t>
            </a:r>
            <a:r>
              <a:rPr lang="ru-RU" sz="1400" dirty="0" err="1" smtClean="0">
                <a:cs typeface="Times New Roman" panose="02020603050405020304" pitchFamily="18" charset="0"/>
                <a:hlinkClick r:id="rId3" action="ppaction://hlinksldjump"/>
              </a:rPr>
              <a:t>воскресенск</a:t>
            </a:r>
            <a:r>
              <a:rPr lang="ru-RU" sz="1400" dirty="0" smtClean="0">
                <a:cs typeface="Times New Roman" panose="02020603050405020304" pitchFamily="18" charset="0"/>
                <a:hlinkClick r:id="rId3" action="ppaction://hlinksldjump"/>
              </a:rPr>
              <a:t> (в тыс.рублях) 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12E4AE0-C14D-49C8-A8AF-2AF7842C3D22}" type="slidenum">
              <a:rPr lang="ru-RU" smtClean="0">
                <a:solidFill>
                  <a:prstClr val="white"/>
                </a:solidFill>
              </a:rPr>
              <a:pPr/>
              <a:t>23</a:t>
            </a:fld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6" name="Таблица 5">
            <a:extLst>
              <a:ext uri="{FF2B5EF4-FFF2-40B4-BE49-F238E27FC236}">
                <a16:creationId xmlns:a16="http://schemas.microsoft.com/office/drawing/2014/main" xmlns="" id="{BEE52E89-C526-4F73-86FB-0EB31587C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550613"/>
              </p:ext>
            </p:extLst>
          </p:nvPr>
        </p:nvGraphicFramePr>
        <p:xfrm>
          <a:off x="425710" y="596590"/>
          <a:ext cx="11461490" cy="5463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4803">
                  <a:extLst>
                    <a:ext uri="{9D8B030D-6E8A-4147-A177-3AD203B41FA5}">
                      <a16:colId xmlns:a16="http://schemas.microsoft.com/office/drawing/2014/main" xmlns="" val="2785900615"/>
                    </a:ext>
                  </a:extLst>
                </a:gridCol>
                <a:gridCol w="1120098">
                  <a:extLst>
                    <a:ext uri="{9D8B030D-6E8A-4147-A177-3AD203B41FA5}">
                      <a16:colId xmlns:a16="http://schemas.microsoft.com/office/drawing/2014/main" xmlns="" val="2287965835"/>
                    </a:ext>
                  </a:extLst>
                </a:gridCol>
                <a:gridCol w="1120098">
                  <a:extLst>
                    <a:ext uri="{9D8B030D-6E8A-4147-A177-3AD203B41FA5}">
                      <a16:colId xmlns:a16="http://schemas.microsoft.com/office/drawing/2014/main" xmlns="" val="1756528531"/>
                    </a:ext>
                  </a:extLst>
                </a:gridCol>
                <a:gridCol w="11384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384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82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7861">
                  <a:extLst>
                    <a:ext uri="{9D8B030D-6E8A-4147-A177-3AD203B41FA5}">
                      <a16:colId xmlns:a16="http://schemas.microsoft.com/office/drawing/2014/main" xmlns="" val="2511997639"/>
                    </a:ext>
                  </a:extLst>
                </a:gridCol>
                <a:gridCol w="10042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45917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518207"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2021 год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</a:t>
                      </a:r>
                    </a:p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endParaRPr lang="ru-RU" sz="1200" noProof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</a:t>
                      </a:r>
                    </a:p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в соответствии с решением о бюджете (уточненный) 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за 2024 год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4505">
                <a:tc v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6049"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3 366</a:t>
                      </a:r>
                      <a:r>
                        <a:rPr lang="ru-RU" sz="1200" b="1" baseline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828,6</a:t>
                      </a:r>
                      <a:endParaRPr lang="ru-RU" sz="1200" b="1" noProof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4 039 564,7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4 590 475,2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5 387 222,4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5 565 740,2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6 078 203,1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5 931 494,0</a:t>
                      </a:r>
                      <a:endParaRPr lang="ru-RU" sz="12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6 386 929,0</a:t>
                      </a:r>
                      <a:endParaRPr lang="ru-RU" sz="12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05186774"/>
                  </a:ext>
                </a:extLst>
              </a:tr>
              <a:tr h="31681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2 355</a:t>
                      </a:r>
                      <a:r>
                        <a:rPr lang="ru-RU" sz="1200" baseline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242,6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2 955 411,8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3 290 245,1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4 029 900,0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4 054 900,0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4 411 652,0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4 187 740,4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4 467 185,0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0814750"/>
                  </a:ext>
                </a:extLst>
              </a:tr>
              <a:tr h="27346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на нефтепродукты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61 595,9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70 758,5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84 992,9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92 469,0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94 038,0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100 995,9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101 930,0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106 577,0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86541597"/>
                  </a:ext>
                </a:extLst>
              </a:tr>
              <a:tr h="63808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взимаемый ,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222 676,5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278 586,5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336 714,5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416 384,0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407 759,0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501 198,0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610 562,0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745 206,0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32936508"/>
                  </a:ext>
                </a:extLst>
              </a:tr>
              <a:tr h="5160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отд. видов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13 971,4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672,3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-260,3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867112"/>
                  </a:ext>
                </a:extLst>
              </a:tr>
              <a:tr h="44176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213,9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-486,6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291,1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2 600,0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1734650"/>
                  </a:ext>
                </a:extLst>
              </a:tr>
              <a:tr h="63808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взимаемый , в связи с применением патентной  системой 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50 786,5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51 686,7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23 411,4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52 800,0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58 736,8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106 046,0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81 771,0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89 234,0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1800327"/>
                  </a:ext>
                </a:extLst>
              </a:tr>
              <a:tr h="8204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применением специального налогового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режима «Автоматизированная упрощенная система налогообложения»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824,8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1 196,0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1 656,0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1 815,0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1 983,0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72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27 769,2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27 164,4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24 739,6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25 455,0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38 712,0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35 325,0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32 418,0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34 076,0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38762608"/>
                  </a:ext>
                </a:extLst>
              </a:tr>
            </a:tbl>
          </a:graphicData>
        </a:graphic>
      </p:graphicFrame>
      <p:sp>
        <p:nvSpPr>
          <p:cNvPr id="2" name="Овал 1"/>
          <p:cNvSpPr/>
          <p:nvPr/>
        </p:nvSpPr>
        <p:spPr>
          <a:xfrm>
            <a:off x="382555" y="6251510"/>
            <a:ext cx="1278294" cy="4665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96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15938" y="190499"/>
            <a:ext cx="11150600" cy="24765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1400" dirty="0">
                <a:hlinkClick r:id="rId3" action="ppaction://hlinksldjump"/>
              </a:rPr>
              <a:t>Информация об объеме и структуре налоговых и неналоговых доходов, </a:t>
            </a:r>
            <a:br>
              <a:rPr lang="ru-RU" sz="1400" dirty="0">
                <a:hlinkClick r:id="rId3" action="ppaction://hlinksldjump"/>
              </a:rPr>
            </a:br>
            <a:r>
              <a:rPr lang="ru-RU" sz="1400" dirty="0">
                <a:hlinkClick r:id="rId3" action="ppaction://hlinksldjump"/>
              </a:rPr>
              <a:t>а также межбюджетных трансфертов, поступивших в бюджет городского округа </a:t>
            </a:r>
            <a:r>
              <a:rPr lang="ru-RU" sz="1400" dirty="0" err="1">
                <a:hlinkClick r:id="rId3" action="ppaction://hlinksldjump"/>
              </a:rPr>
              <a:t>воскресенск</a:t>
            </a:r>
            <a:r>
              <a:rPr lang="ru-RU" sz="1400" dirty="0">
                <a:hlinkClick r:id="rId3" action="ppaction://hlinksldjump"/>
              </a:rPr>
              <a:t>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(в тыс.рублях)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AA4D96A-5CF2-4A4A-BB50-9D4F35156B76}" type="slidenum">
              <a:rPr lang="ru-RU">
                <a:solidFill>
                  <a:prstClr val="white"/>
                </a:solidFill>
              </a:rPr>
              <a:pPr/>
              <a:t>24</a:t>
            </a:fld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6" name="Таблица 5">
            <a:extLst>
              <a:ext uri="{FF2B5EF4-FFF2-40B4-BE49-F238E27FC236}">
                <a16:creationId xmlns:a16="http://schemas.microsoft.com/office/drawing/2014/main" xmlns="" id="{BEE52E89-C526-4F73-86FB-0EB31587C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947047"/>
              </p:ext>
            </p:extLst>
          </p:nvPr>
        </p:nvGraphicFramePr>
        <p:xfrm>
          <a:off x="380453" y="475473"/>
          <a:ext cx="11277702" cy="6233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7598">
                  <a:extLst>
                    <a:ext uri="{9D8B030D-6E8A-4147-A177-3AD203B41FA5}">
                      <a16:colId xmlns:a16="http://schemas.microsoft.com/office/drawing/2014/main" xmlns="" val="2785900615"/>
                    </a:ext>
                  </a:extLst>
                </a:gridCol>
                <a:gridCol w="1187519">
                  <a:extLst>
                    <a:ext uri="{9D8B030D-6E8A-4147-A177-3AD203B41FA5}">
                      <a16:colId xmlns:a16="http://schemas.microsoft.com/office/drawing/2014/main" xmlns="" val="2287965835"/>
                    </a:ext>
                  </a:extLst>
                </a:gridCol>
                <a:gridCol w="11013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26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2615">
                  <a:extLst>
                    <a:ext uri="{9D8B030D-6E8A-4147-A177-3AD203B41FA5}">
                      <a16:colId xmlns:a16="http://schemas.microsoft.com/office/drawing/2014/main" xmlns="" val="1756528531"/>
                    </a:ext>
                  </a:extLst>
                </a:gridCol>
                <a:gridCol w="110994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879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63652">
                  <a:extLst>
                    <a:ext uri="{9D8B030D-6E8A-4147-A177-3AD203B41FA5}">
                      <a16:colId xmlns:a16="http://schemas.microsoft.com/office/drawing/2014/main" xmlns="" val="301967947"/>
                    </a:ext>
                  </a:extLst>
                </a:gridCol>
                <a:gridCol w="9636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37992"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2021 год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</a:t>
                      </a:r>
                    </a:p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</a:t>
                      </a:r>
                    </a:p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в соответствии с решением о бюджете (уточненный) 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за 2024 год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5736">
                <a:tc v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4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91 386,3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108 447,5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132 570,1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123 619,0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156 455,0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r>
                        <a:rPr lang="ru-RU" sz="1200" b="0" baseline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267,0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186 441,0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203 788,0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05186774"/>
                  </a:ext>
                </a:extLst>
              </a:tr>
              <a:tr h="3046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284 929,9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253 734,6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284 866,3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277 724,0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325 847,0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345 724,0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359 827,0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360 603,0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0814750"/>
                  </a:ext>
                </a:extLst>
              </a:tr>
              <a:tr h="6260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86541597"/>
                  </a:ext>
                </a:extLst>
              </a:tr>
              <a:tr h="339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НАЛОГОВЫХ ДОХОДОВ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3 108 575,1</a:t>
                      </a:r>
                      <a:endParaRPr lang="ru-RU" sz="12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3 746 680,9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4 177 618,3</a:t>
                      </a:r>
                      <a:endParaRPr lang="ru-RU" sz="12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5 019 098,0</a:t>
                      </a:r>
                      <a:endParaRPr lang="ru-RU" sz="12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5 138 258,9</a:t>
                      </a:r>
                      <a:endParaRPr lang="ru-RU" sz="12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5 663 863,9</a:t>
                      </a:r>
                      <a:endParaRPr lang="ru-RU" sz="12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5 562 504,4</a:t>
                      </a:r>
                      <a:endParaRPr lang="ru-RU" sz="12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6 011 252,0</a:t>
                      </a:r>
                      <a:endParaRPr lang="ru-RU" sz="12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32936508"/>
                  </a:ext>
                </a:extLst>
              </a:tr>
              <a:tr h="759110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159 239,2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180 642,6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188 707,0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205 235,4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211 817,5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229 175,9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228 757,6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232 394,0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867112"/>
                  </a:ext>
                </a:extLst>
              </a:tr>
              <a:tr h="44714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29 439,5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9 793,3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19 629,4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21 000,0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21 000,0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27 570,0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27 570,0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27 570,0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1734650"/>
                  </a:ext>
                </a:extLst>
              </a:tr>
              <a:tr h="44714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затрат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10 369,9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11 279,7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25 272,2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20 900,0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22 907,5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23 036,7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18 000,0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18 000,0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1800327"/>
                  </a:ext>
                </a:extLst>
              </a:tr>
              <a:tr h="59041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36 496,2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38 850,8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84 482,1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107 722,0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158 229,4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121556,6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82 162,0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85 213,0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38762608"/>
                  </a:ext>
                </a:extLst>
              </a:tr>
              <a:tr h="447149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1200" baseline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740,2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46 099,7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87 744,4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10 944,0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10 944,0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11 000,0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11 000,0</a:t>
                      </a:r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11 000,0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868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9 968,5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6 217,7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7 021,7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2 323,0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2 582,9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0" baseline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500,0</a:t>
                      </a:r>
                      <a:endParaRPr lang="ru-RU" sz="1200" b="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69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НЕНАЛОГОВЫХ ДОХОДОВ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258 253,5</a:t>
                      </a:r>
                      <a:endParaRPr lang="ru-RU" sz="12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292 883,8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412 856,8</a:t>
                      </a:r>
                      <a:endParaRPr lang="ru-RU" sz="12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368 124,4</a:t>
                      </a:r>
                      <a:endParaRPr lang="ru-RU" sz="12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427 481,3</a:t>
                      </a:r>
                      <a:endParaRPr lang="ru-RU" sz="12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414 339,2</a:t>
                      </a:r>
                      <a:endParaRPr lang="ru-RU" sz="12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368 989,6</a:t>
                      </a:r>
                      <a:endParaRPr lang="ru-RU" sz="12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2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375 677,0</a:t>
                      </a:r>
                      <a:endParaRPr lang="ru-RU" sz="12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9273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3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07556" y="37497"/>
            <a:ext cx="11150600" cy="548919"/>
          </a:xfrm>
        </p:spPr>
        <p:txBody>
          <a:bodyPr rtlCol="0"/>
          <a:lstStyle/>
          <a:p>
            <a:pPr algn="ctr"/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Информация об объеме и структуре налоговых и неналоговых доходов, </a:t>
            </a:r>
            <a:br>
              <a:rPr lang="ru-RU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а также межбюджетных трансфертов, поступивших в бюджет городского округа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Воскресенск (в тыс.рублях) 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6" name="Таблица 5">
            <a:extLst>
              <a:ext uri="{FF2B5EF4-FFF2-40B4-BE49-F238E27FC236}">
                <a16:creationId xmlns:a16="http://schemas.microsoft.com/office/drawing/2014/main" xmlns="" id="{BEE52E89-C526-4F73-86FB-0EB31587C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817398"/>
              </p:ext>
            </p:extLst>
          </p:nvPr>
        </p:nvGraphicFramePr>
        <p:xfrm>
          <a:off x="2273642" y="742499"/>
          <a:ext cx="9492262" cy="6008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718">
                  <a:extLst>
                    <a:ext uri="{9D8B030D-6E8A-4147-A177-3AD203B41FA5}">
                      <a16:colId xmlns:a16="http://schemas.microsoft.com/office/drawing/2014/main" xmlns="" val="2785900615"/>
                    </a:ext>
                  </a:extLst>
                </a:gridCol>
                <a:gridCol w="1146219">
                  <a:extLst>
                    <a:ext uri="{9D8B030D-6E8A-4147-A177-3AD203B41FA5}">
                      <a16:colId xmlns:a16="http://schemas.microsoft.com/office/drawing/2014/main" xmlns="" val="2287965835"/>
                    </a:ext>
                  </a:extLst>
                </a:gridCol>
                <a:gridCol w="10947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72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6073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41555">
                  <a:extLst>
                    <a:ext uri="{9D8B030D-6E8A-4147-A177-3AD203B41FA5}">
                      <a16:colId xmlns:a16="http://schemas.microsoft.com/office/drawing/2014/main" xmlns="" val="1756528531"/>
                    </a:ext>
                  </a:extLst>
                </a:gridCol>
                <a:gridCol w="9293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40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8648">
                  <a:extLst>
                    <a:ext uri="{9D8B030D-6E8A-4147-A177-3AD203B41FA5}">
                      <a16:colId xmlns:a16="http://schemas.microsoft.com/office/drawing/2014/main" xmlns="" val="2697443569"/>
                    </a:ext>
                  </a:extLst>
                </a:gridCol>
              </a:tblGrid>
              <a:tr h="592305"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2021 год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</a:t>
                      </a:r>
                    </a:p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</a:t>
                      </a:r>
                    </a:p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в соответствии с решением о бюджете (уточненный) 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за 2024 год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noProof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endParaRPr lang="ru-RU" sz="11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4121">
                <a:tc v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0"/>
                      <a:endParaRPr lang="ru-RU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3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6 057,3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38 742,0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15 208,0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15 208,0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05186774"/>
                  </a:ext>
                </a:extLst>
              </a:tr>
              <a:tr h="3076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551 816,2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867 907,9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789 593,8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1 768 359,3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1 745 954,4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1 080 280,8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1 151 796,4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1 109 589,9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0814750"/>
                  </a:ext>
                </a:extLst>
              </a:tr>
              <a:tr h="2785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2 152 457,5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2 309 065,1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2 384 557,4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2 513 041,3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2 550 069,7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2 254 011,3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2 253 875,4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2 251 239,8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86541597"/>
                  </a:ext>
                </a:extLst>
              </a:tr>
              <a:tr h="53077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5 133,4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19 205,0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338 332,3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444 343,9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403 932,1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222 054,4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214 397,8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151 435,0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32936508"/>
                  </a:ext>
                </a:extLst>
              </a:tr>
              <a:tr h="75936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негосударственных организаций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36 443,4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98741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возврата остатков</a:t>
                      </a:r>
                      <a:r>
                        <a:rPr lang="ru-RU" sz="1100" b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субсидий, субвенций и иных межбюджетных  трансфертов, имеющих целевое назначение</a:t>
                      </a:r>
                      <a:r>
                        <a:rPr lang="ru-RU" sz="1100" b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прошлых лет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736,1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4 673,2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1734650"/>
                  </a:ext>
                </a:extLst>
              </a:tr>
              <a:tr h="25818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Возврат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-8 365,7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-14 198,7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-26 968,7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-20 643,6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1800327"/>
                  </a:ext>
                </a:extLst>
              </a:tr>
              <a:tr h="5686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0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    ПОСТУПЛЕНИЯ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b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1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707 228,4</a:t>
                      </a:r>
                      <a:endParaRPr lang="ru-RU" sz="11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3 182 193,0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1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561 436,3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4 741 752,5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4 699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993,8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3 556 346,5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3 620 069,6</a:t>
                      </a:r>
                      <a:endParaRPr lang="ru-RU" sz="11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3 512 264,7</a:t>
                      </a:r>
                      <a:endParaRPr lang="ru-RU" sz="11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38762608"/>
                  </a:ext>
                </a:extLst>
              </a:tr>
              <a:tr h="410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b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6 074 057,0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7 221 757,7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8 151 911,5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10 128 974,9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10 265 734,0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9 634 549,6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9 551 563,6</a:t>
                      </a:r>
                      <a:endParaRPr lang="ru-RU" sz="11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100" b="1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9 899 193,7</a:t>
                      </a:r>
                      <a:endParaRPr lang="ru-RU" sz="1100" b="1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927340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499"/>
            <a:ext cx="2273642" cy="2693772"/>
          </a:xfrm>
          <a:prstGeom prst="rect">
            <a:avLst/>
          </a:prstGeom>
        </p:spPr>
      </p:pic>
      <p:sp>
        <p:nvSpPr>
          <p:cNvPr id="3" name="Выноска со стрелкой вниз 2"/>
          <p:cNvSpPr/>
          <p:nvPr/>
        </p:nvSpPr>
        <p:spPr>
          <a:xfrm>
            <a:off x="679621" y="3426941"/>
            <a:ext cx="914400" cy="9144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07243"/>
            <a:ext cx="2273642" cy="242011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25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9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41289" y="287338"/>
            <a:ext cx="11150600" cy="610114"/>
          </a:xfrm>
        </p:spPr>
        <p:txBody>
          <a:bodyPr/>
          <a:lstStyle/>
          <a:p>
            <a:pPr algn="ctr"/>
            <a:r>
              <a:rPr lang="ru-RU" sz="1800" dirty="0">
                <a:hlinkClick r:id="rId3" action="ppaction://hlinksldjump"/>
              </a:rPr>
              <a:t>Информация об Удельном объеме налоговых и неналоговых доходов </a:t>
            </a:r>
            <a:br>
              <a:rPr lang="ru-RU" sz="1800" dirty="0">
                <a:hlinkClick r:id="rId3" action="ppaction://hlinksldjump"/>
              </a:rPr>
            </a:br>
            <a:r>
              <a:rPr lang="ru-RU" sz="1800" dirty="0">
                <a:hlinkClick r:id="rId3" action="ppaction://hlinksldjump"/>
              </a:rPr>
              <a:t>бюджета </a:t>
            </a:r>
            <a:r>
              <a:rPr lang="ru-RU" sz="1800" dirty="0" smtClean="0">
                <a:hlinkClick r:id="rId3" action="ppaction://hlinksldjump"/>
              </a:rPr>
              <a:t>городского округа воскресенск в </a:t>
            </a:r>
            <a:r>
              <a:rPr lang="ru-RU" sz="1800" dirty="0">
                <a:hlinkClick r:id="rId3" action="ppaction://hlinksldjump"/>
              </a:rPr>
              <a:t>расчете на душу населения в сравнении </a:t>
            </a:r>
            <a:br>
              <a:rPr lang="ru-RU" sz="1800" dirty="0">
                <a:hlinkClick r:id="rId3" action="ppaction://hlinksldjump"/>
              </a:rPr>
            </a:br>
            <a:r>
              <a:rPr lang="ru-RU" sz="1800" dirty="0">
                <a:hlinkClick r:id="rId3" action="ppaction://hlinksldjump"/>
              </a:rPr>
              <a:t>с другими муниципальными образованиями Московской области  </a:t>
            </a:r>
            <a:endParaRPr lang="ru-RU" sz="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26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52D0D8A-40FB-4295-882B-9280088871AB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1" b="10141"/>
          <a:stretch/>
        </p:blipFill>
        <p:spPr/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E755A2C-D4B9-4B3E-A04F-6231A547406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4" b="11674"/>
          <a:stretch/>
        </p:blipFill>
        <p:spPr/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E248925-4AC9-41A7-8B23-FD0BC32F219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3" b="10633"/>
          <a:stretch/>
        </p:blipFill>
        <p:spPr/>
      </p:pic>
      <p:pic>
        <p:nvPicPr>
          <p:cNvPr id="1028" name="Picture 4" descr="https://st3.depositphotos.com/6962450/13203/i/1600/depositphotos_132039490-stock-photo-coat-of-arms-of-the.jpg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5" b="11735"/>
          <a:stretch>
            <a:fillRect/>
          </a:stretch>
        </p:blipFill>
        <p:spPr bwMode="auto">
          <a:xfrm>
            <a:off x="9634508" y="1873593"/>
            <a:ext cx="1430337" cy="148045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Объект 2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670236"/>
              </p:ext>
            </p:extLst>
          </p:nvPr>
        </p:nvGraphicFramePr>
        <p:xfrm>
          <a:off x="304801" y="4052888"/>
          <a:ext cx="2808288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Налоговые</a:t>
                      </a:r>
                      <a:r>
                        <a:rPr lang="ru-RU" sz="800" baseline="0" dirty="0"/>
                        <a:t> и</a:t>
                      </a:r>
                      <a:endParaRPr lang="ru-RU" sz="800" dirty="0"/>
                    </a:p>
                    <a:p>
                      <a:pPr algn="ctr"/>
                      <a:r>
                        <a:rPr lang="ru-RU" sz="800" dirty="0"/>
                        <a:t>неналоговые доходы</a:t>
                      </a:r>
                    </a:p>
                    <a:p>
                      <a:pPr algn="ctr"/>
                      <a:r>
                        <a:rPr lang="ru-RU" sz="800" dirty="0"/>
                        <a:t> </a:t>
                      </a:r>
                      <a:r>
                        <a:rPr lang="ru-RU" sz="800" dirty="0" smtClean="0"/>
                        <a:t>(млн. </a:t>
                      </a:r>
                      <a:r>
                        <a:rPr lang="ru-RU" sz="800" dirty="0"/>
                        <a:t>рублей)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Численность населения на </a:t>
                      </a:r>
                      <a:r>
                        <a:rPr lang="ru-RU" sz="800" dirty="0" smtClean="0"/>
                        <a:t>01.01.2024           </a:t>
                      </a:r>
                      <a:r>
                        <a:rPr lang="ru-RU" sz="800" dirty="0"/>
                        <a:t>(тыс. чел.)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Налоговые</a:t>
                      </a:r>
                      <a:r>
                        <a:rPr lang="ru-RU" sz="800" baseline="0" dirty="0"/>
                        <a:t> и</a:t>
                      </a:r>
                      <a:endParaRPr lang="ru-RU" sz="800" dirty="0"/>
                    </a:p>
                    <a:p>
                      <a:pPr algn="ctr"/>
                      <a:r>
                        <a:rPr lang="ru-RU" sz="800" dirty="0"/>
                        <a:t>неналоговые доходы</a:t>
                      </a:r>
                    </a:p>
                    <a:p>
                      <a:pPr algn="ctr"/>
                      <a:r>
                        <a:rPr lang="ru-RU" sz="800" dirty="0"/>
                        <a:t>на душу населения         (тыс. рублей)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3 887,25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111,759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34,782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" name="Объект 11"/>
          <p:cNvSpPr>
            <a:spLocks noGrp="1"/>
          </p:cNvSpPr>
          <p:nvPr>
            <p:ph idx="17"/>
          </p:nvPr>
        </p:nvSpPr>
        <p:spPr>
          <a:xfrm>
            <a:off x="541176" y="3539268"/>
            <a:ext cx="2571983" cy="495389"/>
          </a:xfrm>
        </p:spPr>
        <p:txBody>
          <a:bodyPr/>
          <a:lstStyle/>
          <a:p>
            <a:r>
              <a:rPr lang="ru-RU" dirty="0"/>
              <a:t>Городской округ Егорьевск</a:t>
            </a:r>
          </a:p>
        </p:txBody>
      </p:sp>
      <p:graphicFrame>
        <p:nvGraphicFramePr>
          <p:cNvPr id="24" name="Объект 23"/>
          <p:cNvGraphicFramePr>
            <a:graphicFrameLocks noGrp="1"/>
          </p:cNvGraphicFramePr>
          <p:nvPr>
            <p:ph idx="18"/>
            <p:extLst>
              <p:ext uri="{D42A27DB-BD31-4B8C-83A1-F6EECF244321}">
                <p14:modId xmlns:p14="http://schemas.microsoft.com/office/powerpoint/2010/main" val="63577988"/>
              </p:ext>
            </p:extLst>
          </p:nvPr>
        </p:nvGraphicFramePr>
        <p:xfrm>
          <a:off x="3113091" y="4052888"/>
          <a:ext cx="2982909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43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43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43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Налоговые</a:t>
                      </a:r>
                      <a:r>
                        <a:rPr lang="ru-RU" sz="800" baseline="0" dirty="0"/>
                        <a:t> и</a:t>
                      </a:r>
                      <a:endParaRPr lang="ru-RU" sz="800" dirty="0"/>
                    </a:p>
                    <a:p>
                      <a:pPr algn="ctr"/>
                      <a:r>
                        <a:rPr lang="ru-RU" sz="800" dirty="0"/>
                        <a:t>неналоговые доходы</a:t>
                      </a:r>
                    </a:p>
                    <a:p>
                      <a:pPr algn="ctr"/>
                      <a:r>
                        <a:rPr lang="ru-RU" sz="800" dirty="0"/>
                        <a:t> </a:t>
                      </a:r>
                      <a:r>
                        <a:rPr lang="ru-RU" sz="800" dirty="0" smtClean="0"/>
                        <a:t>(млн. </a:t>
                      </a:r>
                      <a:r>
                        <a:rPr lang="ru-RU" sz="800" dirty="0"/>
                        <a:t>рублей)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Численность населения на </a:t>
                      </a:r>
                      <a:r>
                        <a:rPr lang="ru-RU" sz="800" dirty="0" smtClean="0"/>
                        <a:t>01.01.2024               </a:t>
                      </a:r>
                      <a:r>
                        <a:rPr lang="ru-RU" sz="800" dirty="0"/>
                        <a:t>(тыс. чел.)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Налоговые</a:t>
                      </a:r>
                      <a:r>
                        <a:rPr lang="ru-RU" sz="800" baseline="0" dirty="0"/>
                        <a:t> и</a:t>
                      </a:r>
                      <a:endParaRPr lang="ru-RU" sz="800" dirty="0"/>
                    </a:p>
                    <a:p>
                      <a:pPr algn="ctr"/>
                      <a:r>
                        <a:rPr lang="ru-RU" sz="800" dirty="0"/>
                        <a:t>неналоговые доходы</a:t>
                      </a:r>
                    </a:p>
                    <a:p>
                      <a:pPr algn="ctr"/>
                      <a:r>
                        <a:rPr lang="ru-RU" sz="800" dirty="0"/>
                        <a:t>на душу населения             (тыс. рублей)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6 025,07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118,129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51,004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4" name="Объект 13"/>
          <p:cNvSpPr>
            <a:spLocks noGrp="1"/>
          </p:cNvSpPr>
          <p:nvPr>
            <p:ph idx="19"/>
          </p:nvPr>
        </p:nvSpPr>
        <p:spPr>
          <a:xfrm>
            <a:off x="3769567" y="3539268"/>
            <a:ext cx="2196991" cy="495389"/>
          </a:xfrm>
        </p:spPr>
        <p:txBody>
          <a:bodyPr/>
          <a:lstStyle/>
          <a:p>
            <a:r>
              <a:rPr lang="ru-RU" dirty="0"/>
              <a:t>Городской округ </a:t>
            </a:r>
            <a:r>
              <a:rPr lang="ru-RU" dirty="0" smtClean="0"/>
              <a:t>Ступино</a:t>
            </a:r>
            <a:endParaRPr lang="ru-RU" dirty="0"/>
          </a:p>
        </p:txBody>
      </p:sp>
      <p:graphicFrame>
        <p:nvGraphicFramePr>
          <p:cNvPr id="28" name="Объект 27"/>
          <p:cNvGraphicFramePr>
            <a:graphicFrameLocks noGrp="1"/>
          </p:cNvGraphicFramePr>
          <p:nvPr>
            <p:ph idx="20"/>
            <p:extLst>
              <p:ext uri="{D42A27DB-BD31-4B8C-83A1-F6EECF244321}">
                <p14:modId xmlns:p14="http://schemas.microsoft.com/office/powerpoint/2010/main" val="4227658934"/>
              </p:ext>
            </p:extLst>
          </p:nvPr>
        </p:nvGraphicFramePr>
        <p:xfrm>
          <a:off x="6096000" y="4052888"/>
          <a:ext cx="2972973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9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09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09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Налоговые</a:t>
                      </a:r>
                      <a:r>
                        <a:rPr lang="ru-RU" sz="800" baseline="0" dirty="0"/>
                        <a:t> и</a:t>
                      </a:r>
                      <a:endParaRPr lang="ru-RU" sz="800" dirty="0"/>
                    </a:p>
                    <a:p>
                      <a:pPr algn="ctr"/>
                      <a:r>
                        <a:rPr lang="ru-RU" sz="800" dirty="0"/>
                        <a:t>неналоговые доходы</a:t>
                      </a:r>
                    </a:p>
                    <a:p>
                      <a:pPr algn="ctr"/>
                      <a:r>
                        <a:rPr lang="ru-RU" sz="800" dirty="0"/>
                        <a:t> </a:t>
                      </a:r>
                      <a:r>
                        <a:rPr lang="ru-RU" sz="800" dirty="0" smtClean="0"/>
                        <a:t>(млн.. </a:t>
                      </a:r>
                      <a:r>
                        <a:rPr lang="ru-RU" sz="800" dirty="0"/>
                        <a:t>рублей)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Численность населения на </a:t>
                      </a:r>
                      <a:r>
                        <a:rPr lang="ru-RU" sz="800" dirty="0" smtClean="0"/>
                        <a:t>01.01.2024              </a:t>
                      </a:r>
                      <a:r>
                        <a:rPr lang="ru-RU" sz="800" dirty="0"/>
                        <a:t>(тыс. чел.)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Налоговые</a:t>
                      </a:r>
                      <a:r>
                        <a:rPr lang="ru-RU" sz="800" baseline="0" dirty="0"/>
                        <a:t> и</a:t>
                      </a:r>
                      <a:endParaRPr lang="ru-RU" sz="800" dirty="0"/>
                    </a:p>
                    <a:p>
                      <a:pPr algn="ctr"/>
                      <a:r>
                        <a:rPr lang="ru-RU" sz="800" dirty="0"/>
                        <a:t>неналоговые доходы</a:t>
                      </a:r>
                    </a:p>
                    <a:p>
                      <a:pPr algn="ctr"/>
                      <a:r>
                        <a:rPr lang="ru-RU" sz="800" dirty="0"/>
                        <a:t>на душу населения              (тыс. рублей)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4 </a:t>
                      </a:r>
                      <a:r>
                        <a:rPr lang="ru-RU" sz="1200" b="1" dirty="0" smtClean="0"/>
                        <a:t>590,48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160,755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28,555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6" name="Объект 15"/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r>
              <a:rPr lang="ru-RU" dirty="0"/>
              <a:t>Городской округ Воскресенск</a:t>
            </a:r>
          </a:p>
        </p:txBody>
      </p:sp>
      <p:graphicFrame>
        <p:nvGraphicFramePr>
          <p:cNvPr id="20" name="Объект 19"/>
          <p:cNvGraphicFramePr>
            <a:graphicFrameLocks noGrp="1"/>
          </p:cNvGraphicFramePr>
          <p:nvPr>
            <p:ph idx="22"/>
            <p:extLst>
              <p:ext uri="{D42A27DB-BD31-4B8C-83A1-F6EECF244321}">
                <p14:modId xmlns:p14="http://schemas.microsoft.com/office/powerpoint/2010/main" val="1077513560"/>
              </p:ext>
            </p:extLst>
          </p:nvPr>
        </p:nvGraphicFramePr>
        <p:xfrm>
          <a:off x="9069387" y="4052888"/>
          <a:ext cx="2768385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7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53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02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Налоговые</a:t>
                      </a:r>
                      <a:r>
                        <a:rPr lang="ru-RU" sz="800" baseline="0" dirty="0"/>
                        <a:t> и</a:t>
                      </a:r>
                      <a:endParaRPr lang="ru-RU" sz="800" dirty="0"/>
                    </a:p>
                    <a:p>
                      <a:pPr algn="ctr"/>
                      <a:r>
                        <a:rPr lang="ru-RU" sz="800" dirty="0"/>
                        <a:t>неналоговые доходы</a:t>
                      </a:r>
                    </a:p>
                    <a:p>
                      <a:pPr algn="ctr"/>
                      <a:r>
                        <a:rPr lang="ru-RU" sz="800" dirty="0"/>
                        <a:t> </a:t>
                      </a:r>
                      <a:r>
                        <a:rPr lang="ru-RU" sz="800" dirty="0" smtClean="0"/>
                        <a:t>(млн.. </a:t>
                      </a:r>
                      <a:r>
                        <a:rPr lang="ru-RU" sz="800" dirty="0"/>
                        <a:t>рублей)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Численность населения на </a:t>
                      </a:r>
                      <a:r>
                        <a:rPr lang="ru-RU" sz="800" dirty="0" smtClean="0"/>
                        <a:t>01.01.2024           </a:t>
                      </a:r>
                      <a:r>
                        <a:rPr lang="ru-RU" sz="800" dirty="0"/>
                        <a:t>(тыс. чел.)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Налоговые</a:t>
                      </a:r>
                      <a:r>
                        <a:rPr lang="ru-RU" sz="800" baseline="0" dirty="0"/>
                        <a:t> и</a:t>
                      </a:r>
                      <a:endParaRPr lang="ru-RU" sz="800" dirty="0"/>
                    </a:p>
                    <a:p>
                      <a:pPr algn="ctr"/>
                      <a:r>
                        <a:rPr lang="ru-RU" sz="800" dirty="0"/>
                        <a:t>неналоговые доходы</a:t>
                      </a:r>
                    </a:p>
                    <a:p>
                      <a:pPr algn="ctr"/>
                      <a:r>
                        <a:rPr lang="ru-RU" sz="800" dirty="0"/>
                        <a:t>на душу населения (тыс. рублей)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8 581,02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213,701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40,154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8" name="Объект 17"/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ru-RU" dirty="0"/>
              <a:t>городской округ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 КОЛОМНА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60849" y="5427697"/>
            <a:ext cx="103569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dirty="0" smtClean="0">
                <a:solidFill>
                  <a:prstClr val="black"/>
                </a:solidFill>
              </a:rPr>
              <a:t>*</a:t>
            </a:r>
            <a:r>
              <a:rPr lang="ru-RU" sz="1000" dirty="0">
                <a:solidFill>
                  <a:prstClr val="black"/>
                </a:solidFill>
              </a:rPr>
              <a:t>Численность населения на </a:t>
            </a:r>
            <a:r>
              <a:rPr lang="ru-RU" sz="1000" dirty="0" smtClean="0">
                <a:solidFill>
                  <a:prstClr val="black"/>
                </a:solidFill>
              </a:rPr>
              <a:t>01.01.2024</a:t>
            </a:r>
            <a:r>
              <a:rPr lang="en-US" sz="1000" dirty="0" smtClean="0">
                <a:solidFill>
                  <a:prstClr val="black"/>
                </a:solidFill>
              </a:rPr>
              <a:t>: </a:t>
            </a:r>
            <a:endParaRPr lang="ru-RU" sz="1000" dirty="0" smtClean="0">
              <a:solidFill>
                <a:prstClr val="black"/>
              </a:solidFill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</a:rPr>
              <a:t>  </a:t>
            </a:r>
            <a:r>
              <a:rPr lang="en-US" sz="1000" dirty="0" smtClean="0">
                <a:solidFill>
                  <a:schemeClr val="accent2">
                    <a:lumMod val="75000"/>
                  </a:schemeClr>
                </a:solidFill>
              </a:rPr>
              <a:t>https</a:t>
            </a:r>
            <a:r>
              <a:rPr lang="en-US" sz="1000" dirty="0">
                <a:solidFill>
                  <a:schemeClr val="accent2">
                    <a:lumMod val="75000"/>
                  </a:schemeClr>
                </a:solidFill>
              </a:rPr>
              <a:t>://vk.cc/csmDPr</a:t>
            </a:r>
            <a:endParaRPr lang="ru-RU" sz="10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</a:rPr>
              <a:t>**</a:t>
            </a:r>
            <a:r>
              <a:rPr lang="ru-RU" sz="1000" dirty="0">
                <a:solidFill>
                  <a:prstClr val="black"/>
                </a:solidFill>
              </a:rPr>
              <a:t>Информация о налоговых и неналоговых доходах в разрезе муниципальных образований размещена на портале «Открытый бюджет МО» по ссылке</a:t>
            </a:r>
            <a:r>
              <a:rPr lang="en-US" sz="1000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US" sz="1000" u="sng" dirty="0">
                <a:solidFill>
                  <a:srgbClr val="0072C7"/>
                </a:solidFill>
              </a:rPr>
              <a:t>https://budget.mosreg.ru/analitika/ispolnenie-byudjeta-subekta/sravnenie-po-osnovnym-parametram-ispolneniya-byudzhetov-municipalnyx-obrazovanij</a:t>
            </a:r>
            <a:endParaRPr lang="ru-RU" sz="1000" u="sng" dirty="0">
              <a:solidFill>
                <a:srgbClr val="0072C7"/>
              </a:solidFill>
            </a:endParaRPr>
          </a:p>
          <a:p>
            <a:r>
              <a:rPr lang="ru-RU" sz="1000" u="sng" dirty="0">
                <a:hlinkClick r:id="rId8"/>
              </a:rPr>
              <a:t>Решение Совета депутатов от 26.04.2024 №933/127 "Об исполнении бюджета городского округа Воскресенск Московской области за 2023 </a:t>
            </a:r>
            <a:r>
              <a:rPr lang="ru-RU" sz="1000" u="sng" dirty="0" smtClean="0">
                <a:hlinkClick r:id="rId8"/>
              </a:rPr>
              <a:t>год« </a:t>
            </a:r>
            <a:r>
              <a:rPr lang="ru-RU" sz="1000" dirty="0" smtClean="0">
                <a:hlinkClick r:id="rId8"/>
              </a:rPr>
              <a:t>(</a:t>
            </a:r>
            <a:r>
              <a:rPr lang="en-US" sz="1000" dirty="0" smtClean="0">
                <a:hlinkClick r:id="rId8"/>
              </a:rPr>
              <a:t>https</a:t>
            </a:r>
            <a:r>
              <a:rPr lang="en-US" sz="1000" dirty="0">
                <a:hlinkClick r:id="rId8"/>
              </a:rPr>
              <a:t>://vos-mo.ru/regulatory/654398</a:t>
            </a:r>
            <a:r>
              <a:rPr lang="en-US" sz="1000" dirty="0" smtClean="0">
                <a:hlinkClick r:id="rId8"/>
              </a:rPr>
              <a:t>/</a:t>
            </a:r>
            <a:r>
              <a:rPr lang="ru-RU" sz="1000" dirty="0" smtClean="0"/>
              <a:t> )</a:t>
            </a:r>
          </a:p>
        </p:txBody>
      </p:sp>
      <p:sp>
        <p:nvSpPr>
          <p:cNvPr id="5" name="Овал 4"/>
          <p:cNvSpPr/>
          <p:nvPr/>
        </p:nvSpPr>
        <p:spPr>
          <a:xfrm>
            <a:off x="326571" y="6158204"/>
            <a:ext cx="1380931" cy="6064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64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1193066"/>
          </a:xfrm>
        </p:spPr>
        <p:txBody>
          <a:bodyPr/>
          <a:lstStyle/>
          <a:p>
            <a:pPr algn="ctr"/>
            <a:r>
              <a:rPr lang="ru-RU" sz="1600" dirty="0" smtClean="0">
                <a:hlinkClick r:id="rId2" action="ppaction://hlinksldjump"/>
              </a:rPr>
              <a:t>Информация о налоговых льготах и ставках налогов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alt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установленные 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представительными органами местного самоуправления </a:t>
            </a:r>
            <a:r>
              <a:rPr lang="ru-RU" alt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</a:t>
            </a:r>
            <a:r>
              <a:rPr lang="ru-RU" alt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 Московской области 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льготы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предусмотрены отдельным категориям налогоплательщиков по налогу на имущество физических лиц и земельному  налогу</a:t>
            </a:r>
            <a:r>
              <a:rPr lang="ru-RU" altLang="ru-RU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200" b="0" i="1" dirty="0"/>
          </a:p>
        </p:txBody>
      </p:sp>
      <p:sp>
        <p:nvSpPr>
          <p:cNvPr id="17" name="Объект 16"/>
          <p:cNvSpPr>
            <a:spLocks noGrp="1"/>
          </p:cNvSpPr>
          <p:nvPr>
            <p:ph idx="1"/>
          </p:nvPr>
        </p:nvSpPr>
        <p:spPr>
          <a:xfrm>
            <a:off x="186431" y="2863158"/>
            <a:ext cx="5388746" cy="2846648"/>
          </a:xfrm>
        </p:spPr>
        <p:txBody>
          <a:bodyPr/>
          <a:lstStyle/>
          <a:p>
            <a:pPr algn="just"/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ставки и размеры налоговых льгот установлены решением Совета депутатов городского округа Воскресенск Московской области от 18.11.2019 № 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52/6   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изменениями от 27.02.2020 № 142/14, 22.05.2020 № 217/19, 29.10.2020 № 283/28, 25.02.2021 № 337/36, 22.12.2022 № 619/85, 27.10.2023 № 840/111, 18.06.2024 № 948/130, 24.10.2024 № 32/4) 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земельном налоге на территории городского округа Воскресенск Московской области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https://vos-mo.ru/regulatory/782356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27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idx="15"/>
          </p:nvPr>
        </p:nvSpPr>
        <p:spPr>
          <a:xfrm>
            <a:off x="815546" y="1903728"/>
            <a:ext cx="3939390" cy="495389"/>
          </a:xfrm>
        </p:spPr>
        <p:txBody>
          <a:bodyPr/>
          <a:lstStyle/>
          <a:p>
            <a:r>
              <a:rPr lang="ru-RU" dirty="0" smtClean="0"/>
              <a:t>Земельный налог</a:t>
            </a:r>
            <a:endParaRPr lang="ru-RU" dirty="0"/>
          </a:p>
        </p:txBody>
      </p:sp>
      <p:sp>
        <p:nvSpPr>
          <p:cNvPr id="19" name="Объект 18"/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pPr algn="just"/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ставки и размеры налоговых льгот предусмотрены решением Совета депутатов городского округа Воскресенск  Московской области от 18.11.2019 г. №53/6 (с изменениями от 22.05.2020 № 218/19, 24.10.2024 № 33/4) «О налоге на имущество физических лиц на территории городского округа Воскресенск Московской области» </a:t>
            </a:r>
            <a:b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https://vos-mo.ru/regulatory/782357</a:t>
            </a:r>
            <a:r>
              <a:rPr lang="en-US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/>
          </a:p>
          <a:p>
            <a:endParaRPr lang="ru-RU" dirty="0"/>
          </a:p>
        </p:txBody>
      </p:sp>
      <p:sp>
        <p:nvSpPr>
          <p:cNvPr id="20" name="Объект 19"/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ru-RU" dirty="0" smtClean="0"/>
              <a:t>Налог на имущество физических лиц</a:t>
            </a:r>
            <a:endParaRPr lang="ru-RU" dirty="0"/>
          </a:p>
        </p:txBody>
      </p:sp>
      <p:pic>
        <p:nvPicPr>
          <p:cNvPr id="23" name="Рисунок 22"/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r="16727"/>
          <a:stretch>
            <a:fillRect/>
          </a:stretch>
        </p:blipFill>
        <p:spPr>
          <a:xfrm>
            <a:off x="387178" y="5943935"/>
            <a:ext cx="1433384" cy="819330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2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2" r="16772"/>
          <a:stretch>
            <a:fillRect/>
          </a:stretch>
        </p:blipFill>
        <p:spPr/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88" y="1779373"/>
            <a:ext cx="708455" cy="75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6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 smtClean="0"/>
              <a:t>Земельный налог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3511826"/>
            <a:ext cx="4098829" cy="334617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28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algn="l"/>
            <a:r>
              <a:rPr lang="ru-RU" dirty="0" smtClean="0"/>
              <a:t>Земельный налог с физических лиц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9"/>
          </p:nvPr>
        </p:nvSpPr>
        <p:spPr>
          <a:xfrm>
            <a:off x="7327918" y="1850968"/>
            <a:ext cx="4074002" cy="1660858"/>
          </a:xfrm>
        </p:spPr>
        <p:txBody>
          <a:bodyPr/>
          <a:lstStyle/>
          <a:p>
            <a:r>
              <a:rPr lang="ru-RU" dirty="0" smtClean="0"/>
              <a:t>Действуют льготы, установленные статьей 395 Налогового кодекса Российской Федерации, а также дополнительные льготы, </a:t>
            </a:r>
            <a:r>
              <a:rPr lang="ru-RU" dirty="0"/>
              <a:t>установленные решением Совета депутатов городского округа Воскресенск Московской области от 18.11.2019 № </a:t>
            </a:r>
            <a:r>
              <a:rPr lang="ru-RU" dirty="0" smtClean="0"/>
              <a:t>52/6(с изменениями</a:t>
            </a:r>
            <a:r>
              <a:rPr lang="ru-RU" dirty="0"/>
              <a:t>)</a:t>
            </a:r>
          </a:p>
          <a:p>
            <a:r>
              <a:rPr lang="ru-RU" dirty="0"/>
              <a:t>«О земельном налоге на территории городского округа Воскресенск Московской области»</a:t>
            </a: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20"/>
          </p:nvPr>
        </p:nvSpPr>
        <p:spPr>
          <a:xfrm>
            <a:off x="7624999" y="5103410"/>
            <a:ext cx="3445566" cy="495389"/>
          </a:xfrm>
        </p:spPr>
        <p:txBody>
          <a:bodyPr/>
          <a:lstStyle/>
          <a:p>
            <a:r>
              <a:rPr lang="ru-RU" dirty="0" smtClean="0"/>
              <a:t>Земельный налог с юридических лиц</a:t>
            </a:r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1" r="17811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17895"/>
          <a:stretch>
            <a:fillRect/>
          </a:stretch>
        </p:blipFill>
        <p:spPr/>
      </p:pic>
      <p:sp>
        <p:nvSpPr>
          <p:cNvPr id="14" name="Прямоугольник 13"/>
          <p:cNvSpPr/>
          <p:nvPr/>
        </p:nvSpPr>
        <p:spPr>
          <a:xfrm>
            <a:off x="225287" y="2729948"/>
            <a:ext cx="6374296" cy="6891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prstClr val="black"/>
                </a:solidFill>
              </a:rPr>
              <a:t>В размерах от 0,3 % до 1,5% от кадастровой стоимости земельного участка в зависимости от категории земель и вида разрешенного использования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35" y="2389786"/>
            <a:ext cx="5579165" cy="227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0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549" y="964489"/>
            <a:ext cx="10837862" cy="42910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0,3 процента от кадастровой стоимости в отношении земельных участков: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отнесенных к землям сельскохозяйственного назначения или к землям в составе зон сельскохозяйственного использования в населенных пунктах и используемых для сельскохозяйственного производства;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занятых жилищным фондом и (или) объектами инженерной инфраструктуры жилищно-коммунального комплекса (за исключением части земельного участка, приходящейся на объект недвижимого имущества, не относящийся к жилищному фонду и (или) к объектам инженерной инфраструктуры жилищно-коммунального комплекса) или приобретенных (предоставленных) для жилищного строительства, за исключением указанных в настоящем абзаце земельных участков, приобретенных (предоставленных) для индивидуального жилищного строительства, используемых в предпринимательской деятельности, и земельных участков, кадастровая стоимость каждого из которых превышает 300 миллионов рублей;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используемых в предпринимательской деятельности, приобретенных (предоставленных) для ведения личного подсобного хозяйства, садоводства или огородничества, а также земельных участков общего назначения, предусмотренных Федеральным законом от 29 июля 2017 года № 217-ФЗ "О ведении гражданами садоводства и огородничества для собственных нужд и о внесении изменений в отдельные законодательные акты Российской Федерации", за исключением указанных в настоящем абзаце земельных участков, кадастровая стоимость каждого из которых превышает 300 миллионов рублей;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ограниченных в обороте в соответствии с законодательством Российской Федерации, предоставленных для обеспечения обороны, безопасности и таможенных нужд.</a:t>
            </a:r>
          </a:p>
          <a:p>
            <a:pPr marL="0" indent="0" algn="just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0,5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процентов в отношении земельных участков,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занятых под строительство (размещение) гаражей (индивидуальных и в составе гаражных кооперативов), а также гаражно-строительными кооперативами и физическими лицами в гаражно-строительных кооперативах.</a:t>
            </a:r>
          </a:p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процента в отношении прочих земельных участков, в том числе: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отнесенных к землям сельскохозяйственного назначения или к землям в составе зон сельскохозяйственного использования в населенных пунктах городского округа Воскресенск, но не используемых для сельскохозяйственного производства и (или) -используемых не по целевому назначению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3997" y="0"/>
            <a:ext cx="11881518" cy="838200"/>
          </a:xfrm>
        </p:spPr>
        <p:txBody>
          <a:bodyPr>
            <a:normAutofit/>
          </a:bodyPr>
          <a:lstStyle/>
          <a:p>
            <a:pPr algn="ctr"/>
            <a:r>
              <a:rPr lang="ru-RU" sz="13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Ставки об уплате земельного налога (</a:t>
            </a:r>
            <a:r>
              <a:rPr lang="ru-RU" altLang="ru-RU" sz="13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altLang="ru-RU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городского </a:t>
            </a:r>
            <a:r>
              <a:rPr lang="ru-RU" altLang="ru-RU" sz="13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3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3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  <a:r>
              <a:rPr lang="ru-RU" altLang="ru-RU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 Московской области от 18.11.2019 № 52/6 «о земельном налоге </a:t>
            </a:r>
            <a:r>
              <a:rPr lang="ru-RU" altLang="ru-RU" sz="13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3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3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городского округа Воскресенск московской </a:t>
            </a:r>
            <a:r>
              <a:rPr lang="ru-RU" altLang="ru-RU" sz="13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br>
              <a:rPr lang="ru-RU" altLang="ru-RU" sz="13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изменениями от 27.02.2020 № 142/14, 22.05.2020 № 217/19, 29.10.2020 № 283/28, 25.02.2021 № 337/36, </a:t>
            </a:r>
            <a:r>
              <a:rPr lang="ru-RU" altLang="ru-RU" sz="1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22.12.2022 </a:t>
            </a:r>
            <a:r>
              <a:rPr lang="ru-RU" altLang="ru-RU" sz="1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619/85, </a:t>
            </a:r>
            <a:r>
              <a:rPr lang="ru-RU" altLang="ru-RU" sz="1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27.10.2023 </a:t>
            </a:r>
            <a:r>
              <a:rPr lang="ru-RU" altLang="ru-RU" sz="1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840/111, 18.06.2024 № 948/130, 24.10.2024 № 32/4) </a:t>
            </a:r>
            <a:endParaRPr lang="ru-RU" sz="11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1639" y="6285390"/>
            <a:ext cx="1278384" cy="5060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s://abmrsk.ru/wp-content/uploads/2019/10/f24df0b7978ef430410d738c49622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40" y="5029170"/>
            <a:ext cx="1669002" cy="156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f7.mirkvartir.me/journal/markup/89ef75a9-f153-42be-827c-94202f0c43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48" y="5084063"/>
            <a:ext cx="4261282" cy="147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3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1850" y="428625"/>
            <a:ext cx="10515600" cy="1009650"/>
          </a:xfrm>
        </p:spPr>
        <p:txBody>
          <a:bodyPr>
            <a:normAutofit/>
          </a:bodyPr>
          <a:lstStyle/>
          <a:p>
            <a:r>
              <a:rPr lang="ru-RU" altLang="ru-RU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городского округа Воскресенск!</a:t>
            </a:r>
            <a:r>
              <a:rPr lang="ru-RU" alt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3</a:t>
            </a:fld>
            <a:endParaRPr lang="ru-RU" noProof="0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552450" y="1153349"/>
            <a:ext cx="10795000" cy="4961701"/>
          </a:xfrm>
        </p:spPr>
        <p:txBody>
          <a:bodyPr>
            <a:normAutofit fontScale="85000" lnSpcReduction="20000"/>
          </a:bodyPr>
          <a:lstStyle/>
          <a:p>
            <a:pPr marL="114300" algn="just">
              <a:lnSpc>
                <a:spcPct val="150000"/>
              </a:lnSpc>
            </a:pP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19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</a:t>
            </a:r>
            <a:r>
              <a:rPr lang="ru-RU" altLang="ru-RU" sz="19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«Бюджет для граждан», в котором в доступной форме изложено, на какие цели и в каком объеме направляются бюджетные ресурсы, </a:t>
            </a:r>
            <a:r>
              <a:rPr lang="ru-RU" altLang="ru-RU" sz="19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результаты достигнуты. Жители </a:t>
            </a:r>
            <a:r>
              <a:rPr lang="ru-RU" altLang="ru-RU" sz="19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должны не только знать, но и иметь возможность сделать выводы об эффективности расходов и их целевом использовании. </a:t>
            </a:r>
            <a:endParaRPr lang="ru-RU" altLang="ru-RU" sz="19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just">
              <a:lnSpc>
                <a:spcPct val="150000"/>
              </a:lnSpc>
            </a:pPr>
            <a:r>
              <a:rPr lang="ru-RU" altLang="ru-RU" sz="19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Бюджет </a:t>
            </a:r>
            <a:r>
              <a:rPr lang="ru-RU" altLang="ru-RU" sz="19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 разрабатывается для ознакомления граждан (заинтересованных пользователей) с задачами и приоритетными направлениями бюджетной политики, основными условиями формирования и 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</a:t>
            </a:r>
            <a:endParaRPr lang="ru-RU" altLang="ru-RU" sz="19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just">
              <a:lnSpc>
                <a:spcPct val="150000"/>
              </a:lnSpc>
            </a:pPr>
            <a:r>
              <a:rPr lang="ru-RU" altLang="ru-RU" sz="19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19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19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показатели </a:t>
            </a:r>
            <a:r>
              <a:rPr lang="ru-RU" altLang="ru-RU" sz="19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</a:t>
            </a:r>
            <a:r>
              <a:rPr lang="ru-RU" altLang="ru-RU" sz="19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Воскресенск </a:t>
            </a:r>
            <a:r>
              <a:rPr lang="ru-RU" altLang="ru-RU" sz="19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2025 год и плановый период 2026 и 2027 годов представлены </a:t>
            </a:r>
            <a:r>
              <a:rPr lang="ru-RU" altLang="ru-RU" sz="19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виде графиков, диаграмм, слайдов и числовых значений, чтобы каждый без труда мог понять каким образом </a:t>
            </a:r>
            <a:r>
              <a:rPr lang="ru-RU" altLang="ru-RU" sz="19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прогнозируется бюджет по доходам и расходам.</a:t>
            </a:r>
            <a:endParaRPr lang="ru-RU" altLang="ru-RU" sz="19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just">
              <a:lnSpc>
                <a:spcPct val="150000"/>
              </a:lnSpc>
            </a:pPr>
            <a:r>
              <a:rPr lang="ru-RU" altLang="ru-RU" sz="19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altLang="ru-RU" sz="19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граждан» направлен на получение обратной связи от граждан, которым интересны современные проблемы муниципальных финансов в городском округе Воскресенск.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8914"/>
            <a:ext cx="1590675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5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30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981369"/>
              </p:ext>
            </p:extLst>
          </p:nvPr>
        </p:nvGraphicFramePr>
        <p:xfrm>
          <a:off x="529389" y="1058779"/>
          <a:ext cx="11211507" cy="5110200"/>
        </p:xfrm>
        <a:graphic>
          <a:graphicData uri="http://schemas.openxmlformats.org/drawingml/2006/table">
            <a:tbl>
              <a:tblPr firstRow="1" firstCol="1" bandRow="1"/>
              <a:tblGrid>
                <a:gridCol w="52985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31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77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2086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911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903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в разрезе льгот по земельному налогу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(Решение Совета депутатов городского округа Воскресенск Московской области от 18.11.2019 № 52/6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altLang="ru-RU" sz="1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земельном налоге на территории городского округа Воскресенск Московской области»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 изменениями от 27.02.2020 № 142/14, 22.05.2020 № 217/19, 29.10.2020 № 283/28,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25.02.2021 № 337/36, 22.12.2022 № 619/85, 27.10.2023 № 840/111,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18.06.2024 № 948/130, 24.10.2024 № 32/4) </a:t>
                      </a:r>
                      <a:endParaRPr lang="ru-RU" sz="10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выпадающих доходов в связи с предоставлением налоговых льгот (в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области, утвержденного Постановлением Администрации городского округа Воскресенск Московской области от 14.09.2020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3299)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2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Налогоплательщикам-организациям</a:t>
                      </a:r>
                      <a:endParaRPr lang="ru-RU" sz="14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36163" marR="361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36163" marR="361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Ожидаемый в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году</a:t>
                      </a:r>
                    </a:p>
                  </a:txBody>
                  <a:tcPr marL="36163" marR="361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05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Освободить от уплаты земельного налога в размере 100%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отношении земельных участков, расположенных на территории городского округа Воскресенск Московской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области и предоставленных для непосредственного выполнения возложенных на них функций: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31 887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30 692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1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28 158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30 245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52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Органы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местного самоуправления городского округа Воскресенск Московской области 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163" marR="361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52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Муниципальные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учреждения городского округа Воскресенск Московской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pc="1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31 887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pc="1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30 692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pc="1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28 158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30 245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305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Государственные бюджетные учреждения Московской области, вид деятельности которых направлен на сопровождение оформления права собственности Московской области на объекты недвижимости, включая земельные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163" marR="361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7649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Освободить от уплаты земельного налога в размере 50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%: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0382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Организации, осуществляющие свою деятельность на территории городского округа Воскресенск Московской области в сфере организации отдыха детей и их оздоровления, включенные в реестр организаций отдыха детей и их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оздоровления в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Московской области, в части уплаты земельного налога за земельные участки, на которых расположены указанные объекты.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218,0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4000" y="85344"/>
            <a:ext cx="11150600" cy="918382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</a:t>
            </a:r>
            <a:b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</a:b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городского округа Воскресенск московской области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тыс.рублей)</a:t>
            </a:r>
            <a:endParaRPr lang="ru-RU" sz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6518" y="6293224"/>
            <a:ext cx="1326776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31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4518651"/>
              </p:ext>
            </p:extLst>
          </p:nvPr>
        </p:nvGraphicFramePr>
        <p:xfrm>
          <a:off x="258639" y="722057"/>
          <a:ext cx="11777851" cy="5425978"/>
        </p:xfrm>
        <a:graphic>
          <a:graphicData uri="http://schemas.openxmlformats.org/drawingml/2006/table">
            <a:tbl>
              <a:tblPr firstRow="1" firstCol="1" bandRow="1"/>
              <a:tblGrid>
                <a:gridCol w="64213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63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94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03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03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347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в разрезе льгот по земельному налогу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(Решение Совета депутатов городского округа Воскресенск Московской области от 18.11.2019 № 52/6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altLang="ru-RU" sz="1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земельном налоге на территории городского округа Воскресенск Московской области»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 изменениями от 27.02.2020 № 142/14, 22.05.2020 № 217/19, 29.10.2020 № 283/28,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25.02.2021 № 337/36, 22.12.2022 № 619/85, 27.10.2023 № 840/111,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18.06.2024 № 948/130, 24.10.2024 № 32/4) </a:t>
                      </a:r>
                      <a:endParaRPr lang="ru-RU" sz="10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выпадающих доходов в связи с предоставлением налоговых льгот (в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области, утвержденного Постановлением Администрации городского округа Воскресенск Московской области от 14.09.2020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3299)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7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Налогоплательщикам-физическим лицам</a:t>
                      </a: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Ожидаемый 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году</a:t>
                      </a: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17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Освободить от уплаты земельного налога в размере 100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%: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109,4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961,8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939,4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939,4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8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-Героев Советского Союза, Героев Российской Федерации, полных кавалеров ордена Славы и их вдов;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3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инвалидов I и II групп инвалидности; 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91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инвалидов с детства, детей-инвалидов;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162280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ветеранов и инвалидов Великой Отечественной войны, а также ветеранов и инвалидов боевых действий, в том числе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военнослужающих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из числа мобилизованных и лиц, заключивших контракт о добровольном содействии в выполнении задач, возложенных на Вооруженные Силы Российской Федерации, принимавших участие в специальной военной операции на территориях Донецкой Народной Республики, Луганской Народной Республики, Запорожской области, Херсонской области и Украины – в редакции решения СД от 18.06.2024 № 948/130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5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физических лиц, имеющих право на получение социальной поддержки в соответствии с Законом Российской Федерации "О социальной защите граждан, подвергшихся воздействию радиации вследствие катастрофы на Чернобыльской АЭС" (в редакции Закона Российской Федерации от 18 июня 1992 года N 3061-1), в соответствии с Федеральным законом от 26 ноября 1998 года N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Теча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 и в соответствии с Федеральным законом от 10 января 2002 года N 2-ФЗ "О социальных гарантиях гражданам, подвергшимся радиационному воздействию вследствие ядерных испытаний на Семипалатинском полигоне";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4816" y="0"/>
            <a:ext cx="11150600" cy="676275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городского округа Воскресенск московской области (тыс.рублей)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1832" y="6283893"/>
            <a:ext cx="1326776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32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888523"/>
              </p:ext>
            </p:extLst>
          </p:nvPr>
        </p:nvGraphicFramePr>
        <p:xfrm>
          <a:off x="618185" y="1048193"/>
          <a:ext cx="11414035" cy="4740403"/>
        </p:xfrm>
        <a:graphic>
          <a:graphicData uri="http://schemas.openxmlformats.org/drawingml/2006/table">
            <a:tbl>
              <a:tblPr firstRow="1" firstCol="1" bandRow="1"/>
              <a:tblGrid>
                <a:gridCol w="66103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74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354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24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783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987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в разрезе льгот по земельному налогу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(Решение Совета депутатов городского округа Воскресенск Московской области от 18.11.2019 № 52/6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altLang="ru-RU" sz="1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земельном налоге на территории городского округа Воскресенск Московской области»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 изменениями от 27.02.2020 № 142/14, 22.05.2020 № 217/19, 29.10.2020 № 283/28,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25.02.2021 № 337/36, 22.12.2022 № 619/85, 27.10.2023 № 840/111,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18.06.2024 № 948/130, 24.10.2024 № 32/4) </a:t>
                      </a:r>
                      <a:endParaRPr lang="ru-RU" sz="10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выпадающих доходов в связи с предоставлением налоговых льгот (в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области, утвержденного Постановлением Администрации городского округа Воскресенск Московской области от 14.09.2020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3299)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19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Налогоплательщикам-физическим лицам</a:t>
                      </a: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Ожидаемый 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году</a:t>
                      </a: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868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Освободить от уплаты земельного налога в размере 100%: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79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физических лиц, принимавших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объектах;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079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-физических лиц, получивших или перенесших лучевую болезнь или ставших инвалидами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16580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 многодетных детей, признанных таковыми в соответствии с Законом Московской области от 12.01.2006 № 1/2006-ОЗ «О мерах социальной поддержки семьи и детей в Московской области» и имеющих место жительства в Московской области, при условии, что среднедушевой доход семьи ниже величины прожиточного минимума, установленной в Московской области на душу населения - исключен (в редакции решения СД от 24.10.2024 № 32/4);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4816" y="0"/>
            <a:ext cx="11150600" cy="918382"/>
          </a:xfrm>
        </p:spPr>
        <p:txBody>
          <a:bodyPr/>
          <a:lstStyle/>
          <a:p>
            <a:pPr algn="ctr"/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городского округа </a:t>
            </a:r>
            <a:br>
              <a:rPr lang="ru-RU" sz="15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 московской области (тыс.рублей)</a:t>
            </a:r>
            <a:endParaRPr lang="ru-RU" sz="15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6518" y="6293224"/>
            <a:ext cx="1326776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6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33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7312490"/>
              </p:ext>
            </p:extLst>
          </p:nvPr>
        </p:nvGraphicFramePr>
        <p:xfrm>
          <a:off x="226254" y="681670"/>
          <a:ext cx="11828897" cy="5478980"/>
        </p:xfrm>
        <a:graphic>
          <a:graphicData uri="http://schemas.openxmlformats.org/drawingml/2006/table">
            <a:tbl>
              <a:tblPr firstRow="1" firstCol="1" bandRow="1"/>
              <a:tblGrid>
                <a:gridCol w="73979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32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5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46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872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132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в разрезе льгот по земельному налогу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(Решение Совета депутатов городского округа Воскресенск Московской области от 18.11.2019 № 52/6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altLang="ru-RU" sz="1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земельном налоге на территории городского округа Воскресенск Московской области»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 изменениями от 27.02.2020 № 142/14, 22.05.2020 № 217/19, 29.10.2020 № 283/28,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25.02.2021 № 337/36, 22.12.2022 № 619/85, 27.10.2023 № 840/111,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18.06.2024 № 948/130, 24.10.2024 № 32/4) </a:t>
                      </a:r>
                      <a:endParaRPr lang="ru-RU" sz="10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выпадающих доходов в связи с предоставлением налоговых льгот (в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области, утвержденного Постановлением Администрации городского округа Воскресенск Московской области от 14.09.2020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3299)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Налогоплательщикам-физическим лицам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Ожидаемый в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06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Освободить от уплаты земельного налога в размере 100%: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73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одного из родителей детей-инвалидов при условии, что среднедушевой доход семьи ниже величины прожиточного минимума, установленной в Московской области на душу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населения - исключен (в редакции решения СД от 24.10.2024 № 32/4)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99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детей-сирот и детей, оставшихся без попечения родителей, на которых распространяется действие Федерального закона от 21.12.1996 N 159-ФЗ "О дополнительных гарантиях по социальной поддержке детей-сирот и детей, оставшихся без попечения родителей";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95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несовершеннолетних узников концлагерей, гетто и других мест принудительного содержания, созданных фашистами в период Второй мировой войны;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95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жертв политических репрессий;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99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-членов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семей погибших (умерших) инвалидов войны, участников Великой Отечественной войны, ветеранов боевых действий, на которых распространены меры социальной поддержки, установленные статьей 21 Федерального закона от 12.01.1995 N 5-ФЗ "О ветеранах";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993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-членов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семей военнослужащих и сотрудников органов внутренних дел, потерявших кормильца при исполнении им служебных обязанностей, на которых распространяются льготы и социальные гарантии, установленные Законом Российской Федерации от 07.02.2011 N 3-ФЗ "О полиции" и Федеральным законом от 27.05.1998 N 76-ФЗ "О статусе военнослужащих";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96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старост населенных пунктов на период исполнения полномочий (при предоставлении документа, подтверждающего статус старосты).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4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-женщин, которым в установленном порядке присвоено почетное звание «Мать-героиня»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4816" y="0"/>
            <a:ext cx="11150600" cy="662350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городского округа Воскресенск московской области (тыс.рублей)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6518" y="6293224"/>
            <a:ext cx="1326776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34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7272119"/>
              </p:ext>
            </p:extLst>
          </p:nvPr>
        </p:nvGraphicFramePr>
        <p:xfrm>
          <a:off x="204537" y="1157541"/>
          <a:ext cx="11778917" cy="4311109"/>
        </p:xfrm>
        <a:graphic>
          <a:graphicData uri="http://schemas.openxmlformats.org/drawingml/2006/table">
            <a:tbl>
              <a:tblPr firstRow="1" firstCol="1" bandRow="1"/>
              <a:tblGrid>
                <a:gridCol w="7316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03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04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18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295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508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в разрезе льгот по земельному налогу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(Решение Совета депутатов городского округа Воскресенск Московской области от 18.11.2019 № 52/6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altLang="ru-RU" sz="1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земельном налоге на территории городского округа Воскресенск Московской области»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 изменениями от 27.02.2020 № 142/14, 22.05.2020 № 217/19, 29.10.2020 № 283/28,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25.02.2021 № 337/36, 22.12.2022 № 619/85, 27.10.2023 № 840/111,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18.06.2024 № 948/130, 24.10.2024 № 32/4) </a:t>
                      </a:r>
                      <a:endParaRPr lang="ru-RU" sz="10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выпадающих доходов в связи с предоставлением налоговых льгот (в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области, утвержденного Постановлением Администрации городского округа Воскресенск Московской области от 14.09.2020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3299)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63" marR="3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8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Налогоплательщикам-физическим лицам</a:t>
                      </a: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Ожидаемый в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году</a:t>
                      </a: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16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Освободить от уплаты земельного налога в размере 50%: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8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Налогоплательщиков - физических лиц, являющихся добровольными пожарными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отношении одного земельного участка, площадь которого не превышает предельные (максимальные) нормы предоставления земель для соответствующих видов разрешенного использования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8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отношении одного земельного участка по выбору налогоплательщика, имеющего данные участки в собственности, постоянном (бессрочном) пользовании или пожизненном наследуемом владении и не используемые для предпринимательской деятельности налогоплательщиков: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0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-малоимущие семьи и малоимущие одиноко проживающие граждане, среднедушевой доход которых ниже величины прожиточного минимума, установленной в Московской области на душу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населения- исключен (в редакции решения СД от 24.10.2024 № 32/4);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60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-пенсионеры, доход которых ниже двукратной величины прожиточного минимума, установленной в Московской области для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пенсионеров - исключен (в редакции решения СД от 24.10.2024 № 32/4);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44272" y="109728"/>
            <a:ext cx="11150600" cy="918382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</a:t>
            </a:r>
            <a:b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Воскресенск московской области (тыс.рублей)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6518" y="6293224"/>
            <a:ext cx="1326776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0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31850" y="182564"/>
            <a:ext cx="10515600" cy="374028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</a:rPr>
              <a:t>Налог на имущество физических лиц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21" name="Текст 20"/>
          <p:cNvSpPr>
            <a:spLocks noGrp="1"/>
          </p:cNvSpPr>
          <p:nvPr>
            <p:ph type="body" idx="1"/>
          </p:nvPr>
        </p:nvSpPr>
        <p:spPr>
          <a:xfrm>
            <a:off x="5154612" y="1153348"/>
            <a:ext cx="6192837" cy="5704652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dirty="0" smtClean="0"/>
              <a:t>На территории городского округа в части льгот по налогу на имуществ распространяется действие статьи </a:t>
            </a:r>
            <a:r>
              <a:rPr lang="ru-RU" dirty="0"/>
              <a:t>407 Налогового кодекса Российской </a:t>
            </a:r>
            <a:r>
              <a:rPr lang="ru-RU" dirty="0" smtClean="0"/>
              <a:t>Федерации, а также дополнительно </a:t>
            </a:r>
            <a:r>
              <a:rPr lang="ru-RU" dirty="0"/>
              <a:t>установлены в соответствии с </a:t>
            </a:r>
            <a:r>
              <a:rPr lang="ru-RU" dirty="0" smtClean="0"/>
              <a:t>решением СОВЕТА </a:t>
            </a:r>
            <a:r>
              <a:rPr lang="ru-RU" dirty="0"/>
              <a:t>ДЕПУТАТОВ ГОРОДСКОГО ОКРУГА </a:t>
            </a:r>
            <a:r>
              <a:rPr lang="ru-RU" dirty="0" smtClean="0"/>
              <a:t>ВОСКРЕСЕНСК МОСКОВСКОЙ ОБЛАСТИ от </a:t>
            </a:r>
            <a:r>
              <a:rPr lang="ru-RU" dirty="0"/>
              <a:t>18 ноября 2019 г. N </a:t>
            </a:r>
            <a:r>
              <a:rPr lang="ru-RU" dirty="0" smtClean="0"/>
              <a:t>53/6 О </a:t>
            </a:r>
            <a:r>
              <a:rPr lang="ru-RU" dirty="0"/>
              <a:t>НАЛОГЕ НА ИМУЩЕСТВО ФИЗИЧЕСКИХ ЛИЦ НА </a:t>
            </a:r>
            <a:r>
              <a:rPr lang="ru-RU" dirty="0" smtClean="0"/>
              <a:t>ТЕРРИТОРИИ ГОРОДСКОГО </a:t>
            </a:r>
            <a:r>
              <a:rPr lang="ru-RU" dirty="0"/>
              <a:t>ОКРУГА ВОСКРЕСЕНСК МОСКОВСКОЙ </a:t>
            </a:r>
            <a:r>
              <a:rPr lang="ru-RU" dirty="0" smtClean="0"/>
              <a:t>ОБЛАСТИ (с </a:t>
            </a:r>
            <a:r>
              <a:rPr lang="ru-RU" dirty="0"/>
              <a:t>изменениями от 22.05.2020 № 218/19, 24.10.2024 № </a:t>
            </a:r>
            <a:r>
              <a:rPr lang="ru-RU" dirty="0" smtClean="0"/>
              <a:t>33/4) Налоговые </a:t>
            </a:r>
            <a:r>
              <a:rPr lang="ru-RU" dirty="0"/>
              <a:t>ставки устанавливаются </a:t>
            </a:r>
            <a:r>
              <a:rPr lang="ru-RU" dirty="0" smtClean="0"/>
              <a:t>в размерах </a:t>
            </a:r>
            <a:r>
              <a:rPr lang="ru-RU" dirty="0"/>
              <a:t>от </a:t>
            </a:r>
            <a:r>
              <a:rPr lang="ru-RU" dirty="0" smtClean="0"/>
              <a:t>0,1% до 2% от кадастровой стоимости объекта в зависимости от вида имущества</a:t>
            </a:r>
            <a:endParaRPr lang="ru-RU" dirty="0"/>
          </a:p>
          <a:p>
            <a:pPr algn="just"/>
            <a:endParaRPr lang="ru-RU" dirty="0"/>
          </a:p>
        </p:txBody>
      </p:sp>
      <p:pic>
        <p:nvPicPr>
          <p:cNvPr id="17" name="Объект 1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23" y="4359827"/>
            <a:ext cx="5656262" cy="249817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9342438" y="0"/>
            <a:ext cx="2849562" cy="1154113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897"/>
            <a:ext cx="5155096" cy="5946702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1681926" y="6447453"/>
            <a:ext cx="435429" cy="3172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EC71654-96A5-4280-94F3-931C61A9F92C}" type="slidenum">
              <a:rPr lang="en-US" sz="900">
                <a:solidFill>
                  <a:schemeClr val="accent2"/>
                </a:solidFill>
              </a:rPr>
              <a:pPr algn="ctr"/>
              <a:t>35</a:t>
            </a:fld>
            <a:endParaRPr lang="ru-RU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36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715" y="982246"/>
            <a:ext cx="10837862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1)Объекты </a:t>
            </a:r>
            <a:r>
              <a:rPr lang="ru-RU" b="1" dirty="0"/>
              <a:t>налогообложения, кадастровая стоимость каждого из которых не превышает 300 млн. рублей:</a:t>
            </a:r>
          </a:p>
          <a:p>
            <a:r>
              <a:rPr lang="ru-RU" b="1" dirty="0" smtClean="0"/>
              <a:t>Квартиры</a:t>
            </a:r>
            <a:r>
              <a:rPr lang="ru-RU" b="1" dirty="0"/>
              <a:t>, части квартир, комнаты - 0,1 </a:t>
            </a:r>
            <a:r>
              <a:rPr lang="ru-RU" b="1" dirty="0" smtClean="0"/>
              <a:t>процента</a:t>
            </a:r>
          </a:p>
          <a:p>
            <a:r>
              <a:rPr lang="ru-RU" b="1" dirty="0" smtClean="0"/>
              <a:t>Жилые </a:t>
            </a:r>
            <a:r>
              <a:rPr lang="ru-RU" b="1" dirty="0"/>
              <a:t>дома, части жилых домов - 0,3 </a:t>
            </a:r>
            <a:r>
              <a:rPr lang="ru-RU" b="1" dirty="0" smtClean="0"/>
              <a:t>процента</a:t>
            </a:r>
          </a:p>
          <a:p>
            <a:r>
              <a:rPr lang="ru-RU" b="1" dirty="0" smtClean="0"/>
              <a:t>Объекты </a:t>
            </a:r>
            <a:r>
              <a:rPr lang="ru-RU" b="1" dirty="0"/>
              <a:t>незавершенного строительства в случае, если проектируемым назначением таких объектов является жилой дом - 0,3 </a:t>
            </a:r>
            <a:r>
              <a:rPr lang="ru-RU" b="1" dirty="0" smtClean="0"/>
              <a:t>процента</a:t>
            </a:r>
          </a:p>
          <a:p>
            <a:r>
              <a:rPr lang="ru-RU" b="1" dirty="0" smtClean="0"/>
              <a:t>Единые </a:t>
            </a:r>
            <a:r>
              <a:rPr lang="ru-RU" b="1" dirty="0"/>
              <a:t>недвижимые комплексы, в состав которых входит хотя бы один жилой дом - 0,3 </a:t>
            </a:r>
            <a:r>
              <a:rPr lang="ru-RU" b="1" dirty="0" smtClean="0"/>
              <a:t>процента</a:t>
            </a:r>
          </a:p>
          <a:p>
            <a:r>
              <a:rPr lang="ru-RU" b="1" dirty="0" smtClean="0"/>
              <a:t>Гаражи </a:t>
            </a:r>
            <a:r>
              <a:rPr lang="ru-RU" b="1" dirty="0"/>
              <a:t>и </a:t>
            </a:r>
            <a:r>
              <a:rPr lang="ru-RU" b="1" dirty="0" err="1"/>
              <a:t>машино</a:t>
            </a:r>
            <a:r>
              <a:rPr lang="ru-RU" b="1" dirty="0"/>
              <a:t>-места, в том числе расположенные в объектах налогообложения, указанных в подпунктах 2.2-2.3 пункта 2 настоящего решения - 0,3 </a:t>
            </a:r>
            <a:r>
              <a:rPr lang="ru-RU" b="1" dirty="0" smtClean="0"/>
              <a:t>процента</a:t>
            </a:r>
          </a:p>
          <a:p>
            <a:r>
              <a:rPr lang="ru-RU" b="1" dirty="0" smtClean="0"/>
              <a:t>Хозяйственные </a:t>
            </a:r>
            <a:r>
              <a:rPr lang="ru-RU" b="1" dirty="0"/>
              <a:t>строения или сооружения, площадь каждого из которых не превышает 50 квадратных метров и которые расположены на земельных участках для ведения личного подсобного хозяйства, огородничества, садоводства или индивидуального жилищного строительства - 0,3 процента.</a:t>
            </a:r>
          </a:p>
          <a:p>
            <a:pPr marL="0" indent="0">
              <a:buNone/>
            </a:pPr>
            <a:r>
              <a:rPr lang="ru-RU" b="1" dirty="0" smtClean="0"/>
              <a:t>2) Объектов </a:t>
            </a:r>
            <a:r>
              <a:rPr lang="ru-RU" b="1" dirty="0"/>
              <a:t>налогообложения, включенных в перечень, определяемый в соответствии с пунктом 7 статьи 378.2 Налогового кодекса Российской Федерации, в отношении объектов налогообложения, предусмотренных абзацем вторым пункта 10 статьи 378.2 Налогового кодекса Российской Федерации - 2 процента. </a:t>
            </a:r>
          </a:p>
          <a:p>
            <a:pPr marL="0" indent="0">
              <a:buNone/>
            </a:pPr>
            <a:r>
              <a:rPr lang="ru-RU" b="1" dirty="0" smtClean="0"/>
              <a:t>3) Объектов </a:t>
            </a:r>
            <a:r>
              <a:rPr lang="ru-RU" b="1" dirty="0"/>
              <a:t>налогообложения, кадастровая стоимость каждого из которых превышает 300 млн. рублей – 2,5 процента. </a:t>
            </a:r>
          </a:p>
          <a:p>
            <a:pPr marL="0" indent="0">
              <a:buNone/>
            </a:pPr>
            <a:r>
              <a:rPr lang="ru-RU" b="1" dirty="0" smtClean="0"/>
              <a:t>4) Прочих </a:t>
            </a:r>
            <a:r>
              <a:rPr lang="ru-RU" b="1" dirty="0"/>
              <a:t>объектов налогообложения - 0,5 процента.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0832" y="0"/>
            <a:ext cx="11167850" cy="927259"/>
          </a:xfrm>
        </p:spPr>
        <p:txBody>
          <a:bodyPr/>
          <a:lstStyle/>
          <a:p>
            <a:pPr algn="ctr"/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Ставки об уплате налога на имущество физических лиц (Р</a:t>
            </a:r>
            <a:r>
              <a:rPr lang="ru-RU" altLang="ru-RU" sz="15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ешение Совета депутатов городского округа Воскресенск Московской области от 18.11.2019 № 53/6  «О налоге на имущество физических лиц на территории городского округа Воскресенск Московской области»  </a:t>
            </a:r>
            <a:br>
              <a:rPr lang="ru-RU" altLang="ru-RU" sz="15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изменениями от 22.05.2020 № 218/19, 24.10.2024 № 33/4)</a:t>
            </a:r>
            <a:endParaRPr lang="ru-RU" sz="15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6128" y="6169980"/>
            <a:ext cx="1233996" cy="5859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 descr="https://u2.9111s.ru/uploads/202208/19/c08f02db8cbf0af46d158c951b9e40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88" y="5355690"/>
            <a:ext cx="3944074" cy="13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08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37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4593299"/>
              </p:ext>
            </p:extLst>
          </p:nvPr>
        </p:nvGraphicFramePr>
        <p:xfrm>
          <a:off x="204537" y="1055507"/>
          <a:ext cx="11778917" cy="4790777"/>
        </p:xfrm>
        <a:graphic>
          <a:graphicData uri="http://schemas.openxmlformats.org/drawingml/2006/table">
            <a:tbl>
              <a:tblPr firstRow="1" firstCol="1" bandRow="1"/>
              <a:tblGrid>
                <a:gridCol w="66057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6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363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47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58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4637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расходы в разрезе льгот по налогу на имущество физических лиц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</a:t>
                      </a:r>
                      <a:r>
                        <a:rPr lang="ru-RU" alt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ешение Совета депутатов городского округа Воскресенск Московской области от 18.11.2019 № 53/6  «О налоге на имущество физических лиц на территории городского округа Воскресенск Московской области» (с изменениями от 22.05.2020 № 218/19, 24.10.2024 № 33/4)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выпадающих доходов в связи с предоставлением налоговых льгот (в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области, утвержденного Постановлением Администрации городского округа Воскресенск Московской области от 14.09.2020 №3299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Налогоплательщикам-физическим лицам</a:t>
                      </a: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Ожидаемый 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году</a:t>
                      </a:r>
                    </a:p>
                  </a:txBody>
                  <a:tcPr marL="43162" marR="4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2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Освободить от уплаты налога на имущество физических лиц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за исключением имущества, которое используется в предпринимательской деятельности, а также за исключением жилых помещений и жилых домов, которые используются в целях получения дохода (сдача в аренду независимо от суммы получаемого дохода), следующие категории налогоплательщиков: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1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одного из родителей в многодетной малоимущей семье, имеющих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населения, в отношении одного объекта налогообложения жилого назначения по выбору налогоплательщика: комната, квартира, индивидуальный жилой дом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исключен (в редакции решения СД от 24.10.2024 №33/4)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78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одного из родителей детей-инвалидов при условии, что среднедушевой доход семьи ниже величины прожиточного минимума, установленной в Московской области на душу населения -исключен (в редакции решения СД от 24.10.2024 №33/4)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1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детей сирот и детей, оставшихся без попечения родителей, на которых распространяется действие Федерального закона от 21.12.1996 N 159-ФЗ "О дополнительных гарантиях по социальной поддержке детей-сирот и детей, оставшихся без попечения родителей"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44272" y="109728"/>
            <a:ext cx="11150600" cy="918382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</a:t>
            </a:r>
            <a:b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</a:b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городского округа Воскресенск московской области (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тыс.рублей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)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6518" y="6293224"/>
            <a:ext cx="1326776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38</a:t>
            </a:fld>
            <a:endParaRPr lang="ru-RU" noProof="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0455" y="154547"/>
            <a:ext cx="4372779" cy="1197880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hlinkClick r:id="rId3" action="ppaction://hlinksldjump"/>
              </a:rPr>
              <a:t>Сведения о расходах по разделам и подразделам классификации расходов бюджета на 2025 год и плановый период 2026 и 2027 годов в сравнении с 2024 годом</a:t>
            </a:r>
            <a:r>
              <a:rPr lang="ru-RU" sz="1800" dirty="0" smtClean="0"/>
              <a:t> </a:t>
            </a:r>
            <a:r>
              <a:rPr lang="ru-RU" sz="1800" dirty="0" smtClean="0">
                <a:solidFill>
                  <a:srgbClr val="0072C7"/>
                </a:solidFill>
              </a:rPr>
              <a:t>(млн. рублей)</a:t>
            </a:r>
            <a:endParaRPr lang="ru-RU" sz="1800" dirty="0">
              <a:solidFill>
                <a:srgbClr val="0072C7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7543648"/>
              </p:ext>
            </p:extLst>
          </p:nvPr>
        </p:nvGraphicFramePr>
        <p:xfrm>
          <a:off x="302785" y="1628776"/>
          <a:ext cx="4206295" cy="5014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345291977"/>
              </p:ext>
            </p:extLst>
          </p:nvPr>
        </p:nvGraphicFramePr>
        <p:xfrm>
          <a:off x="4868214" y="154545"/>
          <a:ext cx="7018986" cy="6591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92" y="1386494"/>
            <a:ext cx="1889765" cy="1059665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429208" y="6186196"/>
            <a:ext cx="1175657" cy="5411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68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39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42873" y="1483359"/>
          <a:ext cx="11845927" cy="4791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2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22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93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64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8631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7754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0376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5049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2899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7292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677308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8211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2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исполнения              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("+ "экономия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0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бюджета - ИТОГО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7 922 071,3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10 975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525,5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024 896,5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950 629,0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10 058 466,9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9 801 563,6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10 099 193,7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33 570,4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-223 332,9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74 297,2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0245613"/>
                  </a:ext>
                </a:extLst>
              </a:tr>
              <a:tr h="3639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855 521,4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1 035 304,4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1 020 884,0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14 420,4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1 145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947,6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1 020 077,8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1 021 152,4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125 063,6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-806,2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268,4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5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5 600,6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5 644,7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5644,7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6 820,6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6 138,5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6 138,5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1 175,9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493,8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493,8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726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5 213,1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5 127,3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5 127,3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6 095,0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5 485,5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5 485,5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967,7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8344" y="133350"/>
            <a:ext cx="11616960" cy="1190625"/>
          </a:xfrm>
        </p:spPr>
        <p:txBody>
          <a:bodyPr/>
          <a:lstStyle/>
          <a:p>
            <a:r>
              <a:rPr lang="ru-RU" sz="2400" dirty="0">
                <a:latin typeface="+mn-lt"/>
              </a:rPr>
              <a:t>Сведения о </a:t>
            </a:r>
            <a:r>
              <a:rPr lang="ru-RU" sz="2400" dirty="0" smtClean="0">
                <a:latin typeface="+mn-lt"/>
              </a:rPr>
              <a:t>расходах БЮДЖЕТА ГОРОДСКОГО ОКРУГА ВОСКРЕСЕНСК по </a:t>
            </a:r>
            <a:r>
              <a:rPr lang="ru-RU" sz="2400" dirty="0">
                <a:latin typeface="+mn-lt"/>
              </a:rPr>
              <a:t>разделам и подразделам классификации расходов на </a:t>
            </a:r>
            <a:r>
              <a:rPr lang="ru-RU" sz="2400" dirty="0" smtClean="0">
                <a:latin typeface="+mn-lt"/>
              </a:rPr>
              <a:t>2025 </a:t>
            </a:r>
            <a:r>
              <a:rPr lang="ru-RU" sz="2400" dirty="0">
                <a:latin typeface="+mn-lt"/>
              </a:rPr>
              <a:t>год и плановый период </a:t>
            </a:r>
            <a:r>
              <a:rPr lang="ru-RU" sz="2400" dirty="0" smtClean="0">
                <a:latin typeface="+mn-lt"/>
              </a:rPr>
              <a:t>2026 и 2027 </a:t>
            </a:r>
            <a:r>
              <a:rPr lang="ru-RU" sz="2400" dirty="0">
                <a:latin typeface="+mn-lt"/>
              </a:rPr>
              <a:t>годов в сравнении с </a:t>
            </a:r>
            <a:r>
              <a:rPr lang="ru-RU" sz="2400" dirty="0" smtClean="0">
                <a:latin typeface="+mn-lt"/>
              </a:rPr>
              <a:t>2024 годом                                                         </a:t>
            </a:r>
            <a:r>
              <a:rPr lang="ru-RU" sz="1200" dirty="0" smtClean="0">
                <a:latin typeface="+mn-lt"/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79918" y="6260842"/>
            <a:ext cx="1502229" cy="4945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96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4"/>
            <a:ext cx="10515600" cy="601890"/>
          </a:xfrm>
        </p:spPr>
        <p:txBody>
          <a:bodyPr rtlCol="0"/>
          <a:lstStyle/>
          <a:p>
            <a:pPr rtl="0"/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7178" y="676976"/>
            <a:ext cx="10840995" cy="4776087"/>
          </a:xfrm>
          <a:solidFill>
            <a:schemeClr val="accent2">
              <a:lumMod val="20000"/>
              <a:lumOff val="80000"/>
            </a:schemeClr>
          </a:solidFill>
        </p:spPr>
        <p:txBody>
          <a:bodyPr numCol="2" rtlCol="0"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 smtClean="0">
                <a:solidFill>
                  <a:schemeClr val="tx1"/>
                </a:solidFill>
                <a:hlinkClick r:id="rId3" action="ppaction://hlinksldjump"/>
              </a:rPr>
              <a:t>5 стр</a:t>
            </a:r>
            <a:r>
              <a:rPr lang="ru-RU" sz="1300" dirty="0">
                <a:solidFill>
                  <a:schemeClr val="tx1"/>
                </a:solidFill>
                <a:hlinkClick r:id="rId3" action="ppaction://hlinksldjump"/>
              </a:rPr>
              <a:t>. </a:t>
            </a:r>
            <a:r>
              <a:rPr lang="ru-RU" sz="1300" dirty="0" smtClean="0">
                <a:solidFill>
                  <a:schemeClr val="tx1"/>
                </a:solidFill>
                <a:hlinkClick r:id="rId3" action="ppaction://hlinksldjump"/>
              </a:rPr>
              <a:t> </a:t>
            </a:r>
            <a:r>
              <a:rPr lang="ru-RU" sz="1300" dirty="0" smtClean="0">
                <a:hlinkClick r:id="rId3" action="ppaction://hlinksldjump"/>
              </a:rPr>
              <a:t>Основные </a:t>
            </a:r>
            <a:r>
              <a:rPr lang="ru-RU" sz="1300" dirty="0">
                <a:hlinkClick r:id="rId3" action="ppaction://hlinksldjump"/>
              </a:rPr>
              <a:t>вехи появления бюджетов в финансовой жизни </a:t>
            </a:r>
            <a:r>
              <a:rPr lang="ru-RU" sz="1300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 action="ppaction://hlinksldjump"/>
              </a:rPr>
              <a:t>государств</a:t>
            </a:r>
            <a:r>
              <a:rPr lang="en-US" sz="1300" dirty="0" smtClean="0">
                <a:solidFill>
                  <a:schemeClr val="accent2">
                    <a:lumMod val="75000"/>
                  </a:schemeClr>
                </a:solidFill>
                <a:hlinkClick r:id="rId3" action="ppaction://hlinksldjump"/>
              </a:rPr>
              <a:t>;</a:t>
            </a:r>
            <a:endParaRPr lang="ru-RU" sz="13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solidFill>
                  <a:schemeClr val="tx1"/>
                </a:solidFill>
              </a:rPr>
              <a:t>6 стр. </a:t>
            </a:r>
            <a:r>
              <a:rPr lang="ru-RU" sz="1300" dirty="0">
                <a:hlinkClick r:id="rId4" action="ppaction://hlinksldjump"/>
              </a:rPr>
              <a:t>Описание административно-территориального деления Воскресенска</a:t>
            </a:r>
            <a:r>
              <a:rPr lang="en-US" sz="1300" dirty="0" smtClean="0">
                <a:solidFill>
                  <a:schemeClr val="accent2">
                    <a:lumMod val="75000"/>
                  </a:schemeClr>
                </a:solidFill>
              </a:rPr>
              <a:t>;</a:t>
            </a:r>
            <a:endParaRPr lang="ru-RU" sz="13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300" u="sng" dirty="0" smtClean="0">
                <a:solidFill>
                  <a:schemeClr val="tx1"/>
                </a:solidFill>
              </a:rPr>
              <a:t>7 </a:t>
            </a:r>
            <a:r>
              <a:rPr lang="ru-RU" sz="1300" u="sng" dirty="0">
                <a:solidFill>
                  <a:schemeClr val="tx1"/>
                </a:solidFill>
              </a:rPr>
              <a:t>стр. </a:t>
            </a:r>
            <a:r>
              <a:rPr lang="ru-RU" sz="1300" dirty="0">
                <a:solidFill>
                  <a:schemeClr val="tx1"/>
                </a:solidFill>
              </a:rPr>
              <a:t>	</a:t>
            </a:r>
            <a:r>
              <a:rPr lang="ru-RU" sz="1300" u="sng" dirty="0">
                <a:solidFill>
                  <a:schemeClr val="tx1"/>
                </a:solidFill>
                <a:hlinkClick r:id="rId5" action="ppaction://hlinksldjump"/>
              </a:rPr>
              <a:t>Принцип прозрачности (открытости) бюджета </a:t>
            </a:r>
            <a:endParaRPr lang="ru-RU" sz="1300" u="sng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solidFill>
                  <a:schemeClr val="tx1"/>
                </a:solidFill>
              </a:rPr>
              <a:t>9</a:t>
            </a:r>
            <a:r>
              <a:rPr lang="ru-RU" sz="1300" dirty="0" smtClean="0">
                <a:solidFill>
                  <a:schemeClr val="tx1"/>
                </a:solidFill>
              </a:rPr>
              <a:t> стр. </a:t>
            </a:r>
            <a:r>
              <a:rPr lang="ru-RU" sz="1300" dirty="0" smtClean="0">
                <a:hlinkClick r:id="rId6" action="ppaction://hlinksldjump"/>
              </a:rPr>
              <a:t>Основные </a:t>
            </a:r>
            <a:r>
              <a:rPr lang="ru-RU" sz="1300" u="sng" dirty="0" smtClean="0">
                <a:hlinkClick r:id="rId6" action="ppaction://hlinksldjump"/>
              </a:rPr>
              <a:t>термины</a:t>
            </a:r>
            <a:r>
              <a:rPr lang="ru-RU" sz="1300" u="sng" dirty="0" smtClean="0"/>
              <a:t> </a:t>
            </a:r>
            <a:r>
              <a:rPr lang="ru-RU" sz="1300" u="sng" dirty="0" smtClean="0">
                <a:solidFill>
                  <a:srgbClr val="0072C7"/>
                </a:solidFill>
              </a:rPr>
              <a:t>и</a:t>
            </a:r>
            <a:r>
              <a:rPr lang="ru-RU" sz="1300" u="sng" dirty="0" smtClean="0">
                <a:solidFill>
                  <a:prstClr val="white"/>
                </a:solidFill>
                <a:hlinkClick r:id="rId6" action="ppaction://hlinksldjump"/>
              </a:rPr>
              <a:t> </a:t>
            </a:r>
            <a:r>
              <a:rPr lang="ru-RU" sz="1300" u="sng" dirty="0">
                <a:solidFill>
                  <a:prstClr val="white"/>
                </a:solidFill>
                <a:hlinkClick r:id="rId6" action="ppaction://hlinksldjump"/>
              </a:rPr>
              <a:t>понятия </a:t>
            </a:r>
            <a:r>
              <a:rPr lang="ru-RU" sz="1300" u="sng" dirty="0" smtClean="0">
                <a:hlinkClick r:id="rId6" action="ppaction://hlinksldjump"/>
              </a:rPr>
              <a:t> </a:t>
            </a:r>
            <a:r>
              <a:rPr lang="ru-RU" sz="1300" dirty="0" smtClean="0">
                <a:solidFill>
                  <a:schemeClr val="accent3">
                    <a:lumMod val="50000"/>
                    <a:lumOff val="50000"/>
                  </a:schemeClr>
                </a:solidFill>
              </a:rPr>
              <a:t>(глоссарий)</a:t>
            </a:r>
            <a:r>
              <a:rPr lang="en-US" sz="1300" dirty="0" smtClean="0">
                <a:solidFill>
                  <a:schemeClr val="accent3">
                    <a:lumMod val="50000"/>
                    <a:lumOff val="50000"/>
                  </a:schemeClr>
                </a:solidFill>
              </a:rPr>
              <a:t>;</a:t>
            </a:r>
            <a:r>
              <a:rPr lang="ru-RU" sz="1300" dirty="0" smtClean="0">
                <a:solidFill>
                  <a:schemeClr val="accent3">
                    <a:lumMod val="50000"/>
                    <a:lumOff val="50000"/>
                  </a:schemeClr>
                </a:solidFill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300" dirty="0" smtClean="0">
                <a:solidFill>
                  <a:schemeClr val="tx1"/>
                </a:solidFill>
                <a:hlinkClick r:id="rId7" action="ppaction://hlinksldjump"/>
              </a:rPr>
              <a:t>1</a:t>
            </a:r>
            <a:r>
              <a:rPr lang="ru-RU" sz="1300" dirty="0">
                <a:solidFill>
                  <a:schemeClr val="tx1"/>
                </a:solidFill>
                <a:hlinkClick r:id="rId7" action="ppaction://hlinksldjump"/>
              </a:rPr>
              <a:t>6</a:t>
            </a:r>
            <a:r>
              <a:rPr lang="en-US" sz="1300" dirty="0" smtClean="0">
                <a:solidFill>
                  <a:schemeClr val="tx1"/>
                </a:solidFill>
                <a:hlinkClick r:id="rId7" action="ppaction://hlinksldjump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hlinkClick r:id="rId7" action="ppaction://hlinksldjump"/>
              </a:rPr>
              <a:t>стр. </a:t>
            </a: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Информация об основных показателях </a:t>
            </a:r>
            <a:b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</a:b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социально-экономического развития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городского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округа Воскресенск</a:t>
            </a:r>
            <a:r>
              <a:rPr lang="en-US" sz="1300" dirty="0" smtClean="0">
                <a:solidFill>
                  <a:schemeClr val="accent2">
                    <a:lumMod val="75000"/>
                  </a:schemeClr>
                </a:solidFill>
                <a:hlinkClick r:id="rId7" action="ppaction://hlinksldjump"/>
              </a:rPr>
              <a:t>;</a:t>
            </a:r>
            <a:endParaRPr lang="en-US" sz="1300" dirty="0">
              <a:solidFill>
                <a:schemeClr val="accent2">
                  <a:lumMod val="75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r>
              <a:rPr lang="ru-RU" sz="1300" dirty="0" smtClean="0">
                <a:solidFill>
                  <a:schemeClr val="tx1"/>
                </a:solidFill>
                <a:hlinkClick r:id="rId8" action="ppaction://hlinksldjump"/>
              </a:rPr>
              <a:t>19</a:t>
            </a:r>
            <a:r>
              <a:rPr lang="en-US" sz="1300" dirty="0" smtClean="0">
                <a:solidFill>
                  <a:schemeClr val="tx1"/>
                </a:solidFill>
                <a:hlinkClick r:id="rId8" action="ppaction://hlinksldjump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hlinkClick r:id="rId8" action="ppaction://hlinksldjump"/>
              </a:rPr>
              <a:t>стр. Информация об основных задачах и приоритетах бюджетной политики</a:t>
            </a:r>
            <a:r>
              <a:rPr lang="en-US" sz="1300" dirty="0" smtClean="0">
                <a:solidFill>
                  <a:schemeClr val="tx1"/>
                </a:solidFill>
                <a:hlinkClick r:id="rId8" action="ppaction://hlinksldjump"/>
              </a:rPr>
              <a:t>;</a:t>
            </a:r>
            <a:endParaRPr lang="ru-RU" sz="1300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ru-RU" sz="1300" dirty="0" smtClean="0">
                <a:solidFill>
                  <a:schemeClr val="tx1"/>
                </a:solidFill>
              </a:rPr>
              <a:t>21 стр.  </a:t>
            </a:r>
            <a:r>
              <a:rPr lang="ru-RU" sz="1300" dirty="0" smtClean="0">
                <a:hlinkClick r:id="rId9" action="ppaction://hlinksldjump"/>
              </a:rPr>
              <a:t>Информация о выполнении основных характеристик бюджета</a:t>
            </a:r>
            <a:r>
              <a:rPr lang="en-US" sz="1300" dirty="0" smtClean="0">
                <a:solidFill>
                  <a:schemeClr val="accent2">
                    <a:lumMod val="75000"/>
                  </a:schemeClr>
                </a:solidFill>
              </a:rPr>
              <a:t>;</a:t>
            </a:r>
            <a:endParaRPr lang="ru-RU" sz="13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l" rtl="0">
              <a:lnSpc>
                <a:spcPct val="100000"/>
              </a:lnSpc>
            </a:pPr>
            <a:r>
              <a:rPr lang="ru-RU" sz="1300" dirty="0" smtClean="0">
                <a:solidFill>
                  <a:schemeClr val="tx1"/>
                </a:solidFill>
              </a:rPr>
              <a:t>2</a:t>
            </a:r>
            <a:r>
              <a:rPr lang="ru-RU" sz="1300" dirty="0">
                <a:solidFill>
                  <a:schemeClr val="tx1"/>
                </a:solidFill>
              </a:rPr>
              <a:t>3</a:t>
            </a:r>
            <a:r>
              <a:rPr lang="ru-RU" sz="1300" dirty="0" smtClean="0">
                <a:solidFill>
                  <a:schemeClr val="tx1"/>
                </a:solidFill>
              </a:rPr>
              <a:t> стр. </a:t>
            </a:r>
            <a:r>
              <a:rPr lang="ru-RU" sz="1300" dirty="0" smtClean="0">
                <a:solidFill>
                  <a:schemeClr val="tx1"/>
                </a:solidFill>
                <a:hlinkClick r:id="rId10" action="ppaction://hlinksldjump"/>
              </a:rPr>
              <a:t>Информация об о</a:t>
            </a:r>
            <a:r>
              <a:rPr lang="ru-RU" sz="1300" dirty="0" smtClean="0">
                <a:hlinkClick r:id="rId10" action="ppaction://hlinksldjump"/>
              </a:rPr>
              <a:t>бъеме и структуре налоговых и неналоговых доходов, а также межбюджетных трансфертов поступивших в бюджет городского округа Воскресенск</a:t>
            </a:r>
            <a:r>
              <a:rPr lang="en-US" sz="1300" dirty="0" smtClean="0">
                <a:solidFill>
                  <a:schemeClr val="accent2">
                    <a:lumMod val="75000"/>
                  </a:schemeClr>
                </a:solidFill>
              </a:rPr>
              <a:t>;</a:t>
            </a:r>
            <a:endParaRPr lang="ru-RU" sz="1300" dirty="0" smtClean="0"/>
          </a:p>
          <a:p>
            <a:pPr algn="l" rtl="0">
              <a:lnSpc>
                <a:spcPct val="100000"/>
              </a:lnSpc>
            </a:pPr>
            <a:r>
              <a:rPr lang="ru-RU" sz="1300" dirty="0" smtClean="0">
                <a:solidFill>
                  <a:schemeClr val="tx1"/>
                </a:solidFill>
              </a:rPr>
              <a:t>26 стр. </a:t>
            </a:r>
            <a:r>
              <a:rPr lang="ru-RU" sz="1300" dirty="0" smtClean="0">
                <a:hlinkClick r:id="rId11" action="ppaction://hlinksldjump"/>
              </a:rPr>
              <a:t>Информация об удельном объеме налоговых и неналоговых доходов бюджета в расчете на душу населения в сравнении с другими муниципальными образованиями Московской области </a:t>
            </a:r>
            <a:r>
              <a:rPr lang="en-US" sz="1300" dirty="0" smtClean="0">
                <a:solidFill>
                  <a:schemeClr val="accent2">
                    <a:lumMod val="75000"/>
                  </a:schemeClr>
                </a:solidFill>
              </a:rPr>
              <a:t>;</a:t>
            </a:r>
            <a:endParaRPr lang="ru-RU" sz="13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r>
              <a:rPr lang="ru-RU" sz="1300" dirty="0" smtClean="0">
                <a:solidFill>
                  <a:schemeClr val="tx1"/>
                </a:solidFill>
              </a:rPr>
              <a:t>27 стр. </a:t>
            </a:r>
            <a:r>
              <a:rPr lang="ru-RU" sz="1300" dirty="0" smtClean="0">
                <a:hlinkClick r:id="rId12" action="ppaction://hlinksldjump"/>
              </a:rPr>
              <a:t>Информация о налоговых льготах и ставках налого</a:t>
            </a:r>
            <a:r>
              <a:rPr lang="ru-RU" sz="1300" dirty="0" smtClean="0">
                <a:solidFill>
                  <a:schemeClr val="accent6">
                    <a:lumMod val="60000"/>
                    <a:lumOff val="40000"/>
                  </a:schemeClr>
                </a:solidFill>
                <a:hlinkClick r:id="rId12" action="ppaction://hlinksldjump"/>
              </a:rPr>
              <a:t>в</a:t>
            </a:r>
            <a:r>
              <a:rPr lang="en-US" sz="13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;</a:t>
            </a:r>
            <a:endParaRPr lang="ru-RU" sz="13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ru-RU" sz="1300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endParaRPr lang="ru-RU" sz="1300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ru-RU" sz="1300" dirty="0" smtClean="0">
                <a:solidFill>
                  <a:schemeClr val="tx1"/>
                </a:solidFill>
              </a:rPr>
              <a:t>30 стр.</a:t>
            </a:r>
            <a:r>
              <a:rPr lang="ru-RU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</a:t>
            </a:r>
            <a:r>
              <a:rPr lang="ru-RU" sz="13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городского </a:t>
            </a:r>
            <a:r>
              <a:rPr lang="ru-RU" sz="13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округа Воскресенск </a:t>
            </a:r>
            <a:r>
              <a:rPr lang="ru-RU" sz="13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Московской области</a:t>
            </a:r>
            <a:r>
              <a:rPr lang="en-US" sz="1300" dirty="0" smtClean="0">
                <a:solidFill>
                  <a:schemeClr val="accent2"/>
                </a:solidFill>
              </a:rPr>
              <a:t>;</a:t>
            </a:r>
            <a:r>
              <a:rPr lang="ru-RU" sz="1300" dirty="0" smtClean="0"/>
              <a:t>	</a:t>
            </a:r>
          </a:p>
          <a:p>
            <a:pPr algn="l">
              <a:lnSpc>
                <a:spcPct val="100000"/>
              </a:lnSpc>
            </a:pPr>
            <a:r>
              <a:rPr lang="ru-RU" sz="1300" dirty="0" smtClean="0">
                <a:solidFill>
                  <a:schemeClr val="tx1"/>
                </a:solidFill>
              </a:rPr>
              <a:t>38 стр. </a:t>
            </a:r>
            <a:r>
              <a:rPr lang="ru-RU" sz="1300" dirty="0" smtClean="0">
                <a:hlinkClick r:id="rId14" action="ppaction://hlinksldjump"/>
              </a:rPr>
              <a:t>Сведения о расходах по разделам и подразделам классификации расходов бюджета</a:t>
            </a:r>
            <a:r>
              <a:rPr lang="en-US" sz="1300" dirty="0" smtClean="0">
                <a:hlinkClick r:id="rId14" action="ppaction://hlinksldjump"/>
              </a:rPr>
              <a:t>;</a:t>
            </a:r>
            <a:r>
              <a:rPr lang="ru-RU" sz="1300" dirty="0" smtClean="0">
                <a:hlinkClick r:id="rId14" action="ppaction://hlinksldjump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ru-RU" sz="1300" dirty="0" smtClean="0">
                <a:solidFill>
                  <a:schemeClr val="tx1"/>
                </a:solidFill>
                <a:hlinkClick r:id="rId14" action="ppaction://hlinksldjump"/>
              </a:rPr>
              <a:t>50 стр.  </a:t>
            </a:r>
            <a:r>
              <a:rPr lang="ru-RU" sz="1300" dirty="0" smtClean="0">
                <a:hlinkClick r:id="rId15" action="ppaction://hlinksldjump"/>
              </a:rPr>
              <a:t>Информация о расходах бюджета в разрезе муниципальных программ с указанием планируемых целевых показателях программ в динамике</a:t>
            </a:r>
            <a:r>
              <a:rPr lang="en-US" sz="1300" dirty="0" smtClean="0">
                <a:hlinkClick r:id="rId15" action="ppaction://hlinksldjump"/>
              </a:rPr>
              <a:t>;</a:t>
            </a:r>
            <a:r>
              <a:rPr lang="ru-RU" sz="1300" dirty="0" smtClean="0">
                <a:hlinkClick r:id="rId15" action="ppaction://hlinksldjump"/>
              </a:rPr>
              <a:t> </a:t>
            </a:r>
            <a:endParaRPr lang="ru-RU" sz="1300" dirty="0"/>
          </a:p>
          <a:p>
            <a:pPr algn="l">
              <a:lnSpc>
                <a:spcPct val="100000"/>
              </a:lnSpc>
            </a:pPr>
            <a:r>
              <a:rPr lang="ru-RU" sz="1300" dirty="0" smtClean="0">
                <a:solidFill>
                  <a:schemeClr val="tx1"/>
                </a:solidFill>
                <a:hlinkClick r:id="rId16" action="ppaction://hlinksldjump"/>
              </a:rPr>
              <a:t>117 стр.</a:t>
            </a:r>
            <a:r>
              <a:rPr lang="ru-RU" altLang="ru-RU" sz="13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sldjump"/>
              </a:rPr>
              <a:t> </a:t>
            </a:r>
            <a:r>
              <a:rPr lang="ru-RU" altLang="ru-RU" sz="1300" u="sng" dirty="0">
                <a:solidFill>
                  <a:schemeClr val="tx1"/>
                </a:solidFill>
                <a:cs typeface="Times New Roman" panose="02020603050405020304" pitchFamily="18" charset="0"/>
                <a:hlinkClick r:id="rId16" action="ppaction://hlinksldjump"/>
              </a:rPr>
              <a:t>Информация о расходах бюджета городского округа </a:t>
            </a:r>
            <a:r>
              <a:rPr lang="ru-RU" altLang="ru-RU" sz="1300" u="sng" dirty="0" smtClean="0">
                <a:solidFill>
                  <a:schemeClr val="tx1"/>
                </a:solidFill>
                <a:cs typeface="Times New Roman" panose="02020603050405020304" pitchFamily="18" charset="0"/>
                <a:hlinkClick r:id="rId16" action="ppaction://hlinksldjump"/>
              </a:rPr>
              <a:t>Воскресенск с </a:t>
            </a:r>
            <a:r>
              <a:rPr lang="ru-RU" altLang="ru-RU" sz="1300" u="sng" dirty="0">
                <a:solidFill>
                  <a:schemeClr val="tx1"/>
                </a:solidFill>
                <a:cs typeface="Times New Roman" panose="02020603050405020304" pitchFamily="18" charset="0"/>
                <a:hlinkClick r:id="rId16" action="ppaction://hlinksldjump"/>
              </a:rPr>
              <a:t>учетом интересов целевых групп пользователей (физические и юридические лица) на которые направлены мероприятия муниципальной </a:t>
            </a:r>
            <a:r>
              <a:rPr lang="ru-RU" altLang="ru-RU" sz="1300" u="sng" dirty="0" smtClean="0">
                <a:solidFill>
                  <a:schemeClr val="tx1"/>
                </a:solidFill>
                <a:cs typeface="Times New Roman" panose="02020603050405020304" pitchFamily="18" charset="0"/>
                <a:hlinkClick r:id="rId16" action="ppaction://hlinksldjump"/>
              </a:rPr>
              <a:t>программы</a:t>
            </a:r>
            <a:r>
              <a:rPr lang="ru-RU" sz="1300" dirty="0" smtClean="0">
                <a:solidFill>
                  <a:schemeClr val="tx1"/>
                </a:solidFill>
                <a:hlinkClick r:id="rId16" action="ppaction://hlinksldjump"/>
              </a:rPr>
              <a:t>;</a:t>
            </a:r>
            <a:endParaRPr lang="ru-RU" sz="1300" dirty="0" smtClean="0">
              <a:solidFill>
                <a:schemeClr val="tx1"/>
              </a:solidFill>
            </a:endParaRPr>
          </a:p>
          <a:p>
            <a:pPr algn="just"/>
            <a:r>
              <a:rPr lang="ru-RU" sz="1300" dirty="0" smtClean="0">
                <a:solidFill>
                  <a:schemeClr val="tx1"/>
                </a:solidFill>
                <a:hlinkClick r:id="rId18" action="ppaction://hlinksldjump"/>
              </a:rPr>
              <a:t>119 стр. </a:t>
            </a:r>
            <a:r>
              <a:rPr lang="ru-RU" sz="1300" dirty="0" smtClean="0">
                <a:hlinkClick r:id="rId18" action="ppaction://hlinksldjump"/>
              </a:rPr>
              <a:t>Информация об общественно-значимых проектах,  реализуемых на территории городского округа Воскресенск Московской области</a:t>
            </a:r>
            <a:r>
              <a:rPr lang="en-US" sz="1300" dirty="0" smtClean="0">
                <a:solidFill>
                  <a:schemeClr val="accent2">
                    <a:lumMod val="75000"/>
                  </a:schemeClr>
                </a:solidFill>
                <a:hlinkClick r:id="rId18" action="ppaction://hlinksldjump"/>
              </a:rPr>
              <a:t>;</a:t>
            </a:r>
            <a:endParaRPr lang="ru-RU" sz="13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 rtl="0"/>
            <a:r>
              <a:rPr lang="ru-RU" sz="1300" dirty="0" smtClean="0">
                <a:solidFill>
                  <a:schemeClr val="tx1"/>
                </a:solidFill>
                <a:hlinkClick r:id="rId19" action="ppaction://hlinksldjump"/>
              </a:rPr>
              <a:t>121 стр. </a:t>
            </a:r>
            <a:r>
              <a:rPr lang="ru-RU" sz="1300" dirty="0" smtClean="0">
                <a:hlinkClick r:id="rId19" action="ppaction://hlinksldjump"/>
              </a:rPr>
              <a:t>Дефицит бюджета городского округа Воскресенск</a:t>
            </a:r>
            <a:r>
              <a:rPr lang="en-US" sz="1300" dirty="0" smtClean="0">
                <a:solidFill>
                  <a:schemeClr val="accent2">
                    <a:lumMod val="75000"/>
                  </a:schemeClr>
                </a:solidFill>
                <a:hlinkClick r:id="rId19" action="ppaction://hlinksldjump"/>
              </a:rPr>
              <a:t>;</a:t>
            </a:r>
            <a:endParaRPr lang="ru-RU" sz="13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 rtl="0"/>
            <a:r>
              <a:rPr lang="ru-RU" sz="1300" dirty="0" smtClean="0">
                <a:solidFill>
                  <a:schemeClr val="tx1"/>
                </a:solidFill>
                <a:hlinkClick r:id="rId20" action="ppaction://hlinksldjump"/>
              </a:rPr>
              <a:t>123 стр. </a:t>
            </a:r>
            <a:r>
              <a:rPr lang="ru-RU" sz="1300" dirty="0" smtClean="0">
                <a:hlinkClick r:id="rId20" action="ppaction://hlinksldjump"/>
              </a:rPr>
              <a:t>Контактная информация</a:t>
            </a:r>
            <a:r>
              <a:rPr lang="en-US" sz="1300" dirty="0" smtClean="0">
                <a:solidFill>
                  <a:schemeClr val="accent2">
                    <a:lumMod val="75000"/>
                  </a:schemeClr>
                </a:solidFill>
                <a:hlinkClick r:id="rId20" action="ppaction://hlinksldjump"/>
              </a:rPr>
              <a:t>.</a:t>
            </a:r>
            <a:endParaRPr lang="ru-RU" sz="13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4</a:t>
            </a:fld>
            <a:endParaRPr lang="ru-RU" noProof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7" b="24917"/>
          <a:stretch>
            <a:fillRect/>
          </a:stretch>
        </p:blipFill>
        <p:spPr>
          <a:xfrm>
            <a:off x="0" y="5453063"/>
            <a:ext cx="4208462" cy="1404937"/>
          </a:xfrm>
        </p:spPr>
      </p:pic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40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70865" y="1717307"/>
          <a:ext cx="11845927" cy="3972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2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22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94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83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426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7754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0376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5049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2899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7292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677308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6547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2024год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942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("+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"экономия,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"-"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6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77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254 494,4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227 449,4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226 749,4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294 714,7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252 245,4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252 315,2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67 965,3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25 496,0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25 565,8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0245613"/>
                  </a:ext>
                </a:extLst>
              </a:tr>
              <a:tr h="4777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38 853,6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42 044,0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42 044,0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54 664,8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49 563,5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49 563,5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12 620,8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7 519,5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7 519,5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85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проведения выборов и референдума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9 696,0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9 691,8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-9 691,8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-9 691,8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-9 691,8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6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8344" y="133350"/>
            <a:ext cx="11616960" cy="1190625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Сведения о расходах БЮДЖЕТА ГОРОДСКОГО ОКРУГА ВОСКРЕСЕНСК по разделам и подразделам классификации расходов на 2025 год и плановый период 2026 и 2027 годов в сравнении с 2024 годом                                                         </a:t>
            </a:r>
            <a:r>
              <a:rPr lang="ru-RU" sz="1200" dirty="0" smtClean="0">
                <a:latin typeface="+mn-lt"/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01217" y="6214187"/>
            <a:ext cx="1129004" cy="5131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481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41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42875" y="1481936"/>
          <a:ext cx="11845927" cy="4657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2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22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94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596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729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7754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0376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5049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2899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7292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677308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8211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215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исполнения            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("+ "экономия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0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551 359,7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743 143,0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731 626,8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11 516,2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781 452,5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704 444,9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705 449,7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49 825,7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-27 181,9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-26 177,1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0245613"/>
                  </a:ext>
                </a:extLst>
              </a:tr>
              <a:tr h="342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96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31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Мобилизационная подготовка экономики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9609" y="133350"/>
            <a:ext cx="11595695" cy="1190625"/>
          </a:xfrm>
        </p:spPr>
        <p:txBody>
          <a:bodyPr/>
          <a:lstStyle/>
          <a:p>
            <a:r>
              <a:rPr lang="ru-RU" sz="2400" dirty="0">
                <a:latin typeface="+mn-lt"/>
              </a:rPr>
              <a:t>Сведения о расходах БЮДЖЕТА ГОРОДСКОГО ОКРУГА ВОСКРЕСЕНСК по разделам и </a:t>
            </a:r>
            <a:r>
              <a:rPr lang="ru-RU" sz="2400" dirty="0" smtClean="0">
                <a:latin typeface="+mn-lt"/>
              </a:rPr>
              <a:t>подразделам </a:t>
            </a:r>
            <a:r>
              <a:rPr lang="ru-RU" sz="2400" dirty="0">
                <a:latin typeface="+mn-lt"/>
              </a:rPr>
              <a:t>классификации расходов на </a:t>
            </a:r>
            <a:r>
              <a:rPr lang="ru-RU" sz="2400" dirty="0" smtClean="0">
                <a:latin typeface="+mn-lt"/>
              </a:rPr>
              <a:t>2025 </a:t>
            </a:r>
            <a:r>
              <a:rPr lang="ru-RU" sz="2400" dirty="0">
                <a:latin typeface="+mn-lt"/>
              </a:rPr>
              <a:t>год и плановый период </a:t>
            </a:r>
            <a:r>
              <a:rPr lang="ru-RU" sz="2400" dirty="0" smtClean="0">
                <a:latin typeface="+mn-lt"/>
              </a:rPr>
              <a:t>2026 </a:t>
            </a:r>
            <a:r>
              <a:rPr lang="ru-RU" sz="2400" dirty="0">
                <a:latin typeface="+mn-lt"/>
              </a:rPr>
              <a:t>и </a:t>
            </a:r>
            <a:r>
              <a:rPr lang="ru-RU" sz="2400" dirty="0" smtClean="0">
                <a:latin typeface="+mn-lt"/>
              </a:rPr>
              <a:t>2027 </a:t>
            </a:r>
            <a:r>
              <a:rPr lang="ru-RU" sz="2400" dirty="0">
                <a:latin typeface="+mn-lt"/>
              </a:rPr>
              <a:t>годов в сравнении с </a:t>
            </a:r>
            <a:r>
              <a:rPr lang="ru-RU" sz="2400" dirty="0" smtClean="0">
                <a:latin typeface="+mn-lt"/>
              </a:rPr>
              <a:t>2024 </a:t>
            </a:r>
            <a:r>
              <a:rPr lang="ru-RU" sz="2400" dirty="0">
                <a:latin typeface="+mn-lt"/>
              </a:rPr>
              <a:t>годом    </a:t>
            </a:r>
            <a:r>
              <a:rPr lang="ru-RU" sz="2400" dirty="0" smtClean="0">
                <a:latin typeface="+mn-lt"/>
              </a:rPr>
              <a:t>                                                    </a:t>
            </a:r>
            <a:r>
              <a:rPr lang="ru-RU" sz="1200" dirty="0">
                <a:latin typeface="+mn-lt"/>
              </a:rPr>
              <a:t>(в тыс. руб.)</a:t>
            </a:r>
          </a:p>
        </p:txBody>
      </p:sp>
      <p:sp>
        <p:nvSpPr>
          <p:cNvPr id="3" name="Овал 2"/>
          <p:cNvSpPr/>
          <p:nvPr/>
        </p:nvSpPr>
        <p:spPr>
          <a:xfrm>
            <a:off x="438539" y="6204857"/>
            <a:ext cx="1129004" cy="5318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291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42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42873" y="1483359"/>
          <a:ext cx="11845927" cy="4767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2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22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94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76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49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7754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0376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5049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2899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7292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677308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8211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2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исполнения        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0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72 922,7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90 583,5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79 168,9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11 414,6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90 037,4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88 583,7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87 542,4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10 868,5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9 414,8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8 373,5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0245613"/>
                  </a:ext>
                </a:extLst>
              </a:tr>
              <a:tr h="342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Гражданская оборона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4 250,6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9 694,0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8 560,2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2 618,5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7 877,2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8 427,5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-5 941,7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-683,0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-132,7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864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55 188,6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50 269,6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49 393,7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57 328,0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53 460,3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53 774,4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7 934,3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4 066,6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4 380,7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5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13 483,5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30 619,9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21 215,0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9 404,9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30 090,9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27 246,2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25 340,5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8 875,9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6 031,2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4 125,5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0575" y="88326"/>
            <a:ext cx="11638225" cy="1190625"/>
          </a:xfrm>
        </p:spPr>
        <p:txBody>
          <a:bodyPr/>
          <a:lstStyle/>
          <a:p>
            <a:r>
              <a:rPr lang="ru-RU" sz="2400" dirty="0">
                <a:latin typeface="+mn-lt"/>
              </a:rPr>
              <a:t>Сведения о расходах БЮДЖЕТА ГОРОДСКОГО ОКРУГА ВОСКРЕСЕНСК по разделам и подразделам классификации расходов на </a:t>
            </a:r>
            <a:r>
              <a:rPr lang="ru-RU" sz="2400" dirty="0" smtClean="0">
                <a:latin typeface="+mn-lt"/>
              </a:rPr>
              <a:t>2025 </a:t>
            </a:r>
            <a:r>
              <a:rPr lang="ru-RU" sz="2400" dirty="0">
                <a:latin typeface="+mn-lt"/>
              </a:rPr>
              <a:t>год и плановый период </a:t>
            </a:r>
            <a:r>
              <a:rPr lang="ru-RU" sz="2400" dirty="0" smtClean="0">
                <a:latin typeface="+mn-lt"/>
              </a:rPr>
              <a:t>2026 </a:t>
            </a:r>
            <a:r>
              <a:rPr lang="ru-RU" sz="2400" dirty="0">
                <a:latin typeface="+mn-lt"/>
              </a:rPr>
              <a:t>и </a:t>
            </a:r>
            <a:r>
              <a:rPr lang="ru-RU" sz="2400" dirty="0" smtClean="0">
                <a:latin typeface="+mn-lt"/>
              </a:rPr>
              <a:t>2027 </a:t>
            </a:r>
            <a:r>
              <a:rPr lang="ru-RU" sz="2400" dirty="0">
                <a:latin typeface="+mn-lt"/>
              </a:rPr>
              <a:t>годов в сравнении с </a:t>
            </a:r>
            <a:r>
              <a:rPr lang="ru-RU" sz="2400" dirty="0" smtClean="0">
                <a:latin typeface="+mn-lt"/>
              </a:rPr>
              <a:t>2024 </a:t>
            </a:r>
            <a:r>
              <a:rPr lang="ru-RU" sz="2400" dirty="0">
                <a:latin typeface="+mn-lt"/>
              </a:rPr>
              <a:t>годом     </a:t>
            </a:r>
            <a:r>
              <a:rPr lang="ru-RU" sz="2400" dirty="0" smtClean="0">
                <a:latin typeface="+mn-lt"/>
              </a:rPr>
              <a:t>                                                    </a:t>
            </a:r>
            <a:r>
              <a:rPr lang="ru-RU" sz="1200" dirty="0">
                <a:latin typeface="+mn-lt"/>
              </a:rPr>
              <a:t>(в тыс. руб.)</a:t>
            </a:r>
          </a:p>
        </p:txBody>
      </p:sp>
      <p:sp>
        <p:nvSpPr>
          <p:cNvPr id="3" name="Овал 2"/>
          <p:cNvSpPr/>
          <p:nvPr/>
        </p:nvSpPr>
        <p:spPr>
          <a:xfrm>
            <a:off x="326572" y="6251511"/>
            <a:ext cx="1212979" cy="4851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179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43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42873" y="1511560"/>
          <a:ext cx="11845927" cy="4711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59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78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2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22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94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76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49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265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2157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1935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78933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9586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8162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974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исполнения         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7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489 835,8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801 675,2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759 452,2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42 223,0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876 866,5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828 732,4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866 192,7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117 414,3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69 280,2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106 740,5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0245613"/>
                  </a:ext>
                </a:extLst>
              </a:tr>
              <a:tr h="2468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6 319,5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8 097,0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6 733,9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8 447,0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8 447,0,0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8 447,0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1 713,1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1 713,1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1 713,1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50816129"/>
                  </a:ext>
                </a:extLst>
              </a:tr>
              <a:tr h="3029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Водное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13 997,8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12 638,3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1 359,5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3 555,4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3 555,4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3 555,4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-9 082,9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-9 082,9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-9 082,9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65273090"/>
                  </a:ext>
                </a:extLst>
              </a:tr>
              <a:tr h="2861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36 952,4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37 886,7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37 886,7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34 288,2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30 659,5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30 730,5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-3 598,5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-7 227,2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-7 156,2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741686"/>
                  </a:ext>
                </a:extLst>
              </a:tr>
              <a:tr h="3029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442 673,1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735 303,3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696 811,6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38 491,7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822 829,9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778 324,5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815 713,8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126 018,3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81 512,9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118 902,2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1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Связь и информатика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08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3890,8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6390,4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5381,7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1 088,1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7 746,0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7 746,0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7 746,0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2 364,3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2 364,3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2 364,3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5181" y="133350"/>
            <a:ext cx="11670123" cy="1190625"/>
          </a:xfrm>
        </p:spPr>
        <p:txBody>
          <a:bodyPr/>
          <a:lstStyle/>
          <a:p>
            <a:r>
              <a:rPr lang="ru-RU" sz="2400" dirty="0">
                <a:latin typeface="+mn-lt"/>
              </a:rPr>
              <a:t>Сведения о расходах БЮДЖЕТА ГОРОДСКОГО ОКРУГА ВОСКРЕСЕНСК по разделам и подразделам классификации расходов на </a:t>
            </a:r>
            <a:r>
              <a:rPr lang="ru-RU" sz="2400" dirty="0" smtClean="0">
                <a:latin typeface="+mn-lt"/>
              </a:rPr>
              <a:t>2025 </a:t>
            </a:r>
            <a:r>
              <a:rPr lang="ru-RU" sz="2400" dirty="0">
                <a:latin typeface="+mn-lt"/>
              </a:rPr>
              <a:t>год и плановый период </a:t>
            </a:r>
            <a:r>
              <a:rPr lang="ru-RU" sz="2400" dirty="0" smtClean="0">
                <a:latin typeface="+mn-lt"/>
              </a:rPr>
              <a:t>2026 </a:t>
            </a:r>
            <a:r>
              <a:rPr lang="ru-RU" sz="2400" dirty="0">
                <a:latin typeface="+mn-lt"/>
              </a:rPr>
              <a:t>и </a:t>
            </a:r>
            <a:r>
              <a:rPr lang="ru-RU" sz="2400" dirty="0" smtClean="0">
                <a:latin typeface="+mn-lt"/>
              </a:rPr>
              <a:t>2027 </a:t>
            </a:r>
            <a:r>
              <a:rPr lang="ru-RU" sz="2400" dirty="0">
                <a:latin typeface="+mn-lt"/>
              </a:rPr>
              <a:t>годов в сравнении с </a:t>
            </a:r>
            <a:r>
              <a:rPr lang="ru-RU" sz="2400" dirty="0" smtClean="0">
                <a:latin typeface="+mn-lt"/>
              </a:rPr>
              <a:t>2024 </a:t>
            </a:r>
            <a:r>
              <a:rPr lang="ru-RU" sz="2400" dirty="0">
                <a:latin typeface="+mn-lt"/>
              </a:rPr>
              <a:t>годом    </a:t>
            </a:r>
            <a:r>
              <a:rPr lang="ru-RU" sz="2400" dirty="0" smtClean="0">
                <a:latin typeface="+mn-lt"/>
              </a:rPr>
              <a:t>                                                                </a:t>
            </a:r>
            <a:r>
              <a:rPr lang="ru-RU" sz="1200" dirty="0">
                <a:latin typeface="+mn-lt"/>
              </a:rPr>
              <a:t>(в тыс. руб.)</a:t>
            </a:r>
          </a:p>
        </p:txBody>
      </p:sp>
      <p:sp>
        <p:nvSpPr>
          <p:cNvPr id="3" name="Овал 2"/>
          <p:cNvSpPr/>
          <p:nvPr/>
        </p:nvSpPr>
        <p:spPr>
          <a:xfrm>
            <a:off x="335902" y="6251510"/>
            <a:ext cx="1203649" cy="4758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2841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44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42873" y="1520891"/>
          <a:ext cx="11845927" cy="4610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2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22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546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557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9046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1582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4644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5392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9586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95867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8144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81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исполнения         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6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* 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7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1 437 498,9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3 551 629,4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2 814 154,4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737 475,0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2 505 948,3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2 566 919,1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2 718 859,6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-308 206,1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-247 235,3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-95 294,8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0245613"/>
                  </a:ext>
                </a:extLst>
              </a:tr>
              <a:tr h="3044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98 179,3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720 448,3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734 677,4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-14 229,1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849 927,8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16 3983,6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66 589,3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115 250,4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-570 693,8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-668 088,1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107076717"/>
                  </a:ext>
                </a:extLst>
              </a:tr>
              <a:tr h="3396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474 024,0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1 088 448,3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654 353,4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434 094,9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278 242,0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721 165,9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257 483,8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-376 111,4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66 812,5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-396 869,6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35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677 526,1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1 687 994,1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1 370 475,0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317 519,1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1 328 700,0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1 637 104,1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2 350 121,0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-41 775,0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266 629,1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979 646,0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79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187 769,5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54 738,7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54 648,6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49 078,5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44 665,5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44 665,5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-5 570,1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-9 983,1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-9 983,1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5181" y="133350"/>
            <a:ext cx="11670123" cy="1190625"/>
          </a:xfrm>
        </p:spPr>
        <p:txBody>
          <a:bodyPr/>
          <a:lstStyle/>
          <a:p>
            <a:r>
              <a:rPr lang="ru-RU" sz="2400" dirty="0">
                <a:latin typeface="+mn-lt"/>
              </a:rPr>
              <a:t>Сведения о расходах БЮДЖЕТА ГОРОДСКОГО ОКРУГА ВОСКРЕСЕНСК по разделам и подразделам классификации расходов на </a:t>
            </a:r>
            <a:r>
              <a:rPr lang="ru-RU" sz="2400" dirty="0" smtClean="0">
                <a:latin typeface="+mn-lt"/>
              </a:rPr>
              <a:t>2024 </a:t>
            </a:r>
            <a:r>
              <a:rPr lang="ru-RU" sz="2400" dirty="0">
                <a:latin typeface="+mn-lt"/>
              </a:rPr>
              <a:t>год и плановый период </a:t>
            </a:r>
            <a:r>
              <a:rPr lang="ru-RU" sz="2400" dirty="0" smtClean="0">
                <a:latin typeface="+mn-lt"/>
              </a:rPr>
              <a:t>2025 </a:t>
            </a:r>
            <a:r>
              <a:rPr lang="ru-RU" sz="2400" dirty="0">
                <a:latin typeface="+mn-lt"/>
              </a:rPr>
              <a:t>и </a:t>
            </a:r>
            <a:r>
              <a:rPr lang="ru-RU" sz="2400" dirty="0" smtClean="0">
                <a:latin typeface="+mn-lt"/>
              </a:rPr>
              <a:t>2026 </a:t>
            </a:r>
            <a:r>
              <a:rPr lang="ru-RU" sz="2400" dirty="0">
                <a:latin typeface="+mn-lt"/>
              </a:rPr>
              <a:t>годов в сравнении с </a:t>
            </a:r>
            <a:r>
              <a:rPr lang="ru-RU" sz="2400" dirty="0" smtClean="0">
                <a:latin typeface="+mn-lt"/>
              </a:rPr>
              <a:t>2023 </a:t>
            </a:r>
            <a:r>
              <a:rPr lang="ru-RU" sz="2400" dirty="0">
                <a:latin typeface="+mn-lt"/>
              </a:rPr>
              <a:t>годом    </a:t>
            </a:r>
            <a:r>
              <a:rPr lang="ru-RU" sz="2400" dirty="0" smtClean="0">
                <a:latin typeface="+mn-lt"/>
              </a:rPr>
              <a:t>                                                                  </a:t>
            </a:r>
            <a:r>
              <a:rPr lang="ru-RU" sz="1200" dirty="0">
                <a:latin typeface="+mn-lt"/>
              </a:rPr>
              <a:t>(в тыс. руб.)</a:t>
            </a:r>
          </a:p>
        </p:txBody>
      </p:sp>
      <p:sp>
        <p:nvSpPr>
          <p:cNvPr id="3" name="Овал 2"/>
          <p:cNvSpPr/>
          <p:nvPr/>
        </p:nvSpPr>
        <p:spPr>
          <a:xfrm>
            <a:off x="363893" y="6158204"/>
            <a:ext cx="1250302" cy="6158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8027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45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42873" y="1483359"/>
          <a:ext cx="11845927" cy="4644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2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22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94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495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775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3304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0889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4734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0889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8156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9586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95867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8211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330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исполнения         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0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6 743,9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41 897,9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20 274,8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21 623,1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28 580,8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28 580,7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28 580,8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8 306,0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8 305,9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8 306,0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0245613"/>
                  </a:ext>
                </a:extLst>
              </a:tr>
              <a:tr h="3070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6 743,9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41 897,9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20 274,8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21 623,1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28 580,8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28 580,7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28 580,8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107076717"/>
                  </a:ext>
                </a:extLst>
              </a:tr>
              <a:tr h="342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3 850 810,3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3 822 726,9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3 777 283,1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45 113,8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3 802 747,1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3 653 973,5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3 544 463,0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25 464,0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-123 309,6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-232 820,1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65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1 224 310,7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1 213 116,6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1 211 361,8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1 754,8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1 139 032,8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1 030 655,3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1 098 677,7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-72 329,0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-180 706,5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-112 684,1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6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2183 666,0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2 183 852,8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2 140 741,3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43 111,5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2 206 349,5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2 169 103,6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1 993 837,6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65 608,2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28 362,3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-146 903,7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6447" y="133350"/>
            <a:ext cx="11648857" cy="1190625"/>
          </a:xfrm>
        </p:spPr>
        <p:txBody>
          <a:bodyPr/>
          <a:lstStyle/>
          <a:p>
            <a:r>
              <a:rPr lang="ru-RU" sz="2400" dirty="0">
                <a:latin typeface="+mn-lt"/>
              </a:rPr>
              <a:t>Сведения о расходах БЮДЖЕТА ГОРОДСКОГО ОКРУГА ВОСКРЕСЕНСК по разделам и подразделам классификации расходов на </a:t>
            </a:r>
            <a:r>
              <a:rPr lang="ru-RU" sz="2400" dirty="0" smtClean="0">
                <a:latin typeface="+mn-lt"/>
              </a:rPr>
              <a:t>2024 </a:t>
            </a:r>
            <a:r>
              <a:rPr lang="ru-RU" sz="2400" dirty="0">
                <a:latin typeface="+mn-lt"/>
              </a:rPr>
              <a:t>год и плановый период </a:t>
            </a:r>
            <a:r>
              <a:rPr lang="ru-RU" sz="2400" dirty="0" smtClean="0">
                <a:latin typeface="+mn-lt"/>
              </a:rPr>
              <a:t>2025 </a:t>
            </a:r>
            <a:r>
              <a:rPr lang="ru-RU" sz="2400" dirty="0">
                <a:latin typeface="+mn-lt"/>
              </a:rPr>
              <a:t>и </a:t>
            </a:r>
            <a:r>
              <a:rPr lang="ru-RU" sz="2400" dirty="0" smtClean="0">
                <a:latin typeface="+mn-lt"/>
              </a:rPr>
              <a:t>2026 </a:t>
            </a:r>
            <a:r>
              <a:rPr lang="ru-RU" sz="2400" dirty="0">
                <a:latin typeface="+mn-lt"/>
              </a:rPr>
              <a:t>годов в сравнении с </a:t>
            </a:r>
            <a:r>
              <a:rPr lang="ru-RU" sz="2400" dirty="0" smtClean="0">
                <a:latin typeface="+mn-lt"/>
              </a:rPr>
              <a:t>2023 </a:t>
            </a:r>
            <a:r>
              <a:rPr lang="ru-RU" sz="2400" dirty="0">
                <a:latin typeface="+mn-lt"/>
              </a:rPr>
              <a:t>годом  </a:t>
            </a:r>
            <a:r>
              <a:rPr lang="ru-RU" sz="2400" dirty="0" smtClean="0">
                <a:latin typeface="+mn-lt"/>
              </a:rPr>
              <a:t>                                                                     </a:t>
            </a:r>
            <a:r>
              <a:rPr lang="ru-RU" sz="1200" dirty="0">
                <a:latin typeface="+mn-lt"/>
              </a:rPr>
              <a:t>(в тыс. руб.)</a:t>
            </a:r>
          </a:p>
        </p:txBody>
      </p:sp>
      <p:sp>
        <p:nvSpPr>
          <p:cNvPr id="3" name="Овал 2"/>
          <p:cNvSpPr/>
          <p:nvPr/>
        </p:nvSpPr>
        <p:spPr>
          <a:xfrm>
            <a:off x="345232" y="6158204"/>
            <a:ext cx="1259633" cy="6064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832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46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42873" y="1483359"/>
          <a:ext cx="11845927" cy="465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2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22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94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76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49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6626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6493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7700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6493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16736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9586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95867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8211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330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исполнения         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65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336 502,3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310 523,0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310 366,0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157,07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330 758,1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331 430,9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333 421,7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20 392,1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21 064,9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23 055,7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0245613"/>
                  </a:ext>
                </a:extLst>
              </a:tr>
              <a:tr h="2732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31 158,1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38 944,8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38 529,2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40 071,8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40 606,4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41 765,7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2 077,2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3 236,5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194764879"/>
                  </a:ext>
                </a:extLst>
              </a:tr>
              <a:tr h="3070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75 173,2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76 289,7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76 284,8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86 534,9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82 177,3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76 760,3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10 250,1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5 892,5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107076717"/>
                  </a:ext>
                </a:extLst>
              </a:tr>
              <a:tr h="2851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590 323,7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806 955,2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774 912,3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32 042,9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931 878,7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766 581,8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784 268,8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156 966,4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-8 330,5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9 356,5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71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573 767,2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788 469,6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756 426,7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32 042,9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908 003,0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744 860,7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762 547,7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151 576,3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-11 566,0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6 121,0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44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16 556,5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18 485,6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18 485,6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23 875,7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21 721,1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21 721,1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5 390,1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3 235,5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3 235,5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4549" y="133350"/>
            <a:ext cx="11680755" cy="1190625"/>
          </a:xfrm>
        </p:spPr>
        <p:txBody>
          <a:bodyPr/>
          <a:lstStyle/>
          <a:p>
            <a:r>
              <a:rPr lang="ru-RU" sz="2400" dirty="0">
                <a:latin typeface="+mn-lt"/>
              </a:rPr>
              <a:t>Сведения о расходах БЮДЖЕТА ГОРОДСКОГО ОКРУГА ВОСКРЕСЕНСК по разделам и подразделам классификации расходов на </a:t>
            </a:r>
            <a:r>
              <a:rPr lang="ru-RU" sz="2400" dirty="0" smtClean="0">
                <a:latin typeface="+mn-lt"/>
              </a:rPr>
              <a:t>2024 </a:t>
            </a:r>
            <a:r>
              <a:rPr lang="ru-RU" sz="2400" dirty="0">
                <a:latin typeface="+mn-lt"/>
              </a:rPr>
              <a:t>год и плановый период </a:t>
            </a:r>
            <a:r>
              <a:rPr lang="ru-RU" sz="2400" dirty="0" smtClean="0">
                <a:latin typeface="+mn-lt"/>
              </a:rPr>
              <a:t>2025 </a:t>
            </a:r>
            <a:r>
              <a:rPr lang="ru-RU" sz="2400" dirty="0">
                <a:latin typeface="+mn-lt"/>
              </a:rPr>
              <a:t>и </a:t>
            </a:r>
            <a:r>
              <a:rPr lang="ru-RU" sz="2400" dirty="0" smtClean="0">
                <a:latin typeface="+mn-lt"/>
              </a:rPr>
              <a:t>2026 </a:t>
            </a:r>
            <a:r>
              <a:rPr lang="ru-RU" sz="2400" dirty="0">
                <a:latin typeface="+mn-lt"/>
              </a:rPr>
              <a:t>годов в сравнении с </a:t>
            </a:r>
            <a:r>
              <a:rPr lang="ru-RU" sz="2400" dirty="0" smtClean="0">
                <a:latin typeface="+mn-lt"/>
              </a:rPr>
              <a:t>2023 </a:t>
            </a:r>
            <a:r>
              <a:rPr lang="ru-RU" sz="2400" dirty="0">
                <a:latin typeface="+mn-lt"/>
              </a:rPr>
              <a:t>годом    </a:t>
            </a:r>
            <a:r>
              <a:rPr lang="ru-RU" sz="2400" dirty="0" smtClean="0">
                <a:latin typeface="+mn-lt"/>
              </a:rPr>
              <a:t>                                                                   </a:t>
            </a:r>
            <a:r>
              <a:rPr lang="ru-RU" sz="1200" dirty="0">
                <a:latin typeface="+mn-lt"/>
              </a:rPr>
              <a:t>(в тыс. руб.)</a:t>
            </a:r>
          </a:p>
        </p:txBody>
      </p:sp>
      <p:sp>
        <p:nvSpPr>
          <p:cNvPr id="3" name="Овал 2"/>
          <p:cNvSpPr/>
          <p:nvPr/>
        </p:nvSpPr>
        <p:spPr>
          <a:xfrm>
            <a:off x="401216" y="6204857"/>
            <a:ext cx="1194319" cy="5784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8021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47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42873" y="1483359"/>
          <a:ext cx="11845927" cy="4597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2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22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94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898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76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5063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7372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2097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5613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3432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9586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95867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8211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377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исполнения         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0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0245613"/>
                  </a:ext>
                </a:extLst>
              </a:tr>
              <a:tr h="3070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107076717"/>
                  </a:ext>
                </a:extLst>
              </a:tr>
              <a:tr h="342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127 906,7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129 801,9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122 584,1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7 217,8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75 014,4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42 550,7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88 953,8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-47 569,7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-50 033,4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-33 630,3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65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19 109,2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19 440,0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19 440,0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20 280,0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20 482,8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20 687,7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1 042,8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2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17 914,0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19 649,0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17 349,0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3916" y="133350"/>
            <a:ext cx="11691388" cy="1190625"/>
          </a:xfrm>
        </p:spPr>
        <p:txBody>
          <a:bodyPr/>
          <a:lstStyle/>
          <a:p>
            <a:r>
              <a:rPr lang="ru-RU" sz="2400" dirty="0">
                <a:latin typeface="+mn-lt"/>
              </a:rPr>
              <a:t>Сведения о расходах БЮДЖЕТА ГОРОДСКОГО ОКРУГА ВОСКРЕСЕНСК по разделам и подразделам классификации расходов на </a:t>
            </a:r>
            <a:r>
              <a:rPr lang="ru-RU" sz="2400" dirty="0" smtClean="0">
                <a:latin typeface="+mn-lt"/>
              </a:rPr>
              <a:t>2024 </a:t>
            </a:r>
            <a:r>
              <a:rPr lang="ru-RU" sz="2400" dirty="0">
                <a:latin typeface="+mn-lt"/>
              </a:rPr>
              <a:t>год и плановый период </a:t>
            </a:r>
            <a:r>
              <a:rPr lang="ru-RU" sz="2400" dirty="0" smtClean="0">
                <a:latin typeface="+mn-lt"/>
              </a:rPr>
              <a:t>2025 </a:t>
            </a:r>
            <a:r>
              <a:rPr lang="ru-RU" sz="2400" dirty="0">
                <a:latin typeface="+mn-lt"/>
              </a:rPr>
              <a:t>и </a:t>
            </a:r>
            <a:r>
              <a:rPr lang="ru-RU" sz="2400" dirty="0" smtClean="0">
                <a:latin typeface="+mn-lt"/>
              </a:rPr>
              <a:t>2026 </a:t>
            </a:r>
            <a:r>
              <a:rPr lang="ru-RU" sz="2400" dirty="0">
                <a:latin typeface="+mn-lt"/>
              </a:rPr>
              <a:t>годов в сравнении с </a:t>
            </a:r>
            <a:r>
              <a:rPr lang="ru-RU" sz="2400" dirty="0" smtClean="0">
                <a:latin typeface="+mn-lt"/>
              </a:rPr>
              <a:t>2023 </a:t>
            </a:r>
            <a:r>
              <a:rPr lang="ru-RU" sz="2400" dirty="0">
                <a:latin typeface="+mn-lt"/>
              </a:rPr>
              <a:t>годом    </a:t>
            </a:r>
            <a:r>
              <a:rPr lang="ru-RU" sz="2400" dirty="0" smtClean="0">
                <a:latin typeface="+mn-lt"/>
              </a:rPr>
              <a:t>                                                                    </a:t>
            </a:r>
            <a:r>
              <a:rPr lang="ru-RU" sz="1200" dirty="0">
                <a:latin typeface="+mn-lt"/>
              </a:rPr>
              <a:t>(в тыс. руб.)</a:t>
            </a:r>
          </a:p>
        </p:txBody>
      </p:sp>
      <p:sp>
        <p:nvSpPr>
          <p:cNvPr id="3" name="Овал 2"/>
          <p:cNvSpPr/>
          <p:nvPr/>
        </p:nvSpPr>
        <p:spPr>
          <a:xfrm>
            <a:off x="270588" y="6223518"/>
            <a:ext cx="1324947" cy="4851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7107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48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42873" y="1483359"/>
          <a:ext cx="11845927" cy="454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2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22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94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495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808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6942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2097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1217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3855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6493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5646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95867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8211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28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исполнения         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0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90 883,5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106 145,7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100 227,9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5 917,8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47 640,4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48 467,9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48 617,1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-52 587,5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-51 760,0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-51 610,8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0245613"/>
                  </a:ext>
                </a:extLst>
              </a:tr>
              <a:tr h="3070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-616,2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-616,2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107076717"/>
                  </a:ext>
                </a:extLst>
              </a:tr>
              <a:tr h="342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490 413,7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666 951,5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656 152,2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10 799,3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593 067,5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550 744,2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564 360,7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-63 084,7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-105 408,0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-91 791,5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65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304 685,7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452 851,6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445 588,7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7 262,9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364 386,6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326 206,0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331 909,0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-81 202,1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-119 382,7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-113 679,7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2 333,4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4 034,8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3 297,2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7 247,9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7 247,9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7 247,9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3 950,7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3 950,7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3 950,7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4549" y="133350"/>
            <a:ext cx="11680755" cy="1190625"/>
          </a:xfrm>
        </p:spPr>
        <p:txBody>
          <a:bodyPr/>
          <a:lstStyle/>
          <a:p>
            <a:r>
              <a:rPr lang="ru-RU" sz="2400" dirty="0">
                <a:latin typeface="+mn-lt"/>
              </a:rPr>
              <a:t>Сведения о расходах БЮДЖЕТА ГОРОДСКОГО ОКРУГА ВОСКРЕСЕНСК по разделам и подразделам классификации расходов на </a:t>
            </a:r>
            <a:r>
              <a:rPr lang="ru-RU" sz="2400" dirty="0" smtClean="0">
                <a:latin typeface="+mn-lt"/>
              </a:rPr>
              <a:t>2024 </a:t>
            </a:r>
            <a:r>
              <a:rPr lang="ru-RU" sz="2400" dirty="0">
                <a:latin typeface="+mn-lt"/>
              </a:rPr>
              <a:t>год и плановый период </a:t>
            </a:r>
            <a:r>
              <a:rPr lang="ru-RU" sz="2400" dirty="0" smtClean="0">
                <a:latin typeface="+mn-lt"/>
              </a:rPr>
              <a:t>2025 </a:t>
            </a:r>
            <a:r>
              <a:rPr lang="ru-RU" sz="2400" dirty="0">
                <a:latin typeface="+mn-lt"/>
              </a:rPr>
              <a:t>и </a:t>
            </a:r>
            <a:r>
              <a:rPr lang="ru-RU" sz="2400" dirty="0" smtClean="0">
                <a:latin typeface="+mn-lt"/>
              </a:rPr>
              <a:t>2026 </a:t>
            </a:r>
            <a:r>
              <a:rPr lang="ru-RU" sz="2400" dirty="0">
                <a:latin typeface="+mn-lt"/>
              </a:rPr>
              <a:t>годов в сравнении с </a:t>
            </a:r>
            <a:r>
              <a:rPr lang="ru-RU" sz="2400" dirty="0" smtClean="0">
                <a:latin typeface="+mn-lt"/>
              </a:rPr>
              <a:t>2023 </a:t>
            </a:r>
            <a:r>
              <a:rPr lang="ru-RU" sz="2400" dirty="0">
                <a:latin typeface="+mn-lt"/>
              </a:rPr>
              <a:t>годом     </a:t>
            </a:r>
            <a:r>
              <a:rPr lang="ru-RU" sz="2400" dirty="0" smtClean="0">
                <a:latin typeface="+mn-lt"/>
              </a:rPr>
              <a:t>                                                                  </a:t>
            </a:r>
            <a:r>
              <a:rPr lang="ru-RU" sz="1200" dirty="0">
                <a:latin typeface="+mn-lt"/>
              </a:rPr>
              <a:t>(в тыс. руб.)</a:t>
            </a:r>
          </a:p>
        </p:txBody>
      </p:sp>
      <p:sp>
        <p:nvSpPr>
          <p:cNvPr id="3" name="Овал 2"/>
          <p:cNvSpPr/>
          <p:nvPr/>
        </p:nvSpPr>
        <p:spPr>
          <a:xfrm>
            <a:off x="429208" y="6139543"/>
            <a:ext cx="1259633" cy="5971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1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49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42873" y="1483359"/>
          <a:ext cx="11845927" cy="4684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2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22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94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495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5016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1217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4835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9586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95867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8211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330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исполнения         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0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Спорт высших достижений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166 512,4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192 263,3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189 502,6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2 760,7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199 779,1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197 837,5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205 751,0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10 276,5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8 334,9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16 248,4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0245613"/>
                  </a:ext>
                </a:extLst>
              </a:tr>
              <a:tr h="3070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16 882,2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17 801,8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17 763,7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21 653,9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19 452,8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19 452,8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3 890,2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1 689,1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1 689,1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107076717"/>
                  </a:ext>
                </a:extLst>
              </a:tr>
              <a:tr h="342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27 960,6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27 960,6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8 356,2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24 794,6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24 794,6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8 356,2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24 794,6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24 794,6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65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Обслуживание государственного внутреннего и муниципального долга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27 960,6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27 960,6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8356,2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24 794,6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24 794,6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8 356,2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24 794,6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24 794,6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2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200 000,0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370 000,0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200 000,0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370 000,0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3916" y="133350"/>
            <a:ext cx="11691388" cy="1190625"/>
          </a:xfrm>
        </p:spPr>
        <p:txBody>
          <a:bodyPr/>
          <a:lstStyle/>
          <a:p>
            <a:r>
              <a:rPr lang="ru-RU" sz="2400" dirty="0">
                <a:latin typeface="+mn-lt"/>
              </a:rPr>
              <a:t>Сведения о расходах БЮДЖЕТА ГОРОДСКОГО ОКРУГА ВОСКРЕСЕНСК по разделам и подразделам классификации расходов на </a:t>
            </a:r>
            <a:r>
              <a:rPr lang="ru-RU" sz="2400" dirty="0" smtClean="0">
                <a:latin typeface="+mn-lt"/>
              </a:rPr>
              <a:t>2024 </a:t>
            </a:r>
            <a:r>
              <a:rPr lang="ru-RU" sz="2400" dirty="0">
                <a:latin typeface="+mn-lt"/>
              </a:rPr>
              <a:t>год и плановый период </a:t>
            </a:r>
            <a:r>
              <a:rPr lang="ru-RU" sz="2400" dirty="0" smtClean="0">
                <a:latin typeface="+mn-lt"/>
              </a:rPr>
              <a:t>2025 </a:t>
            </a:r>
            <a:r>
              <a:rPr lang="ru-RU" sz="2400" dirty="0">
                <a:latin typeface="+mn-lt"/>
              </a:rPr>
              <a:t>и </a:t>
            </a:r>
            <a:r>
              <a:rPr lang="ru-RU" sz="2400" dirty="0" smtClean="0">
                <a:latin typeface="+mn-lt"/>
              </a:rPr>
              <a:t>2026 </a:t>
            </a:r>
            <a:r>
              <a:rPr lang="ru-RU" sz="2400" dirty="0">
                <a:latin typeface="+mn-lt"/>
              </a:rPr>
              <a:t>годов в сравнении с </a:t>
            </a:r>
            <a:r>
              <a:rPr lang="ru-RU" sz="2400" dirty="0" smtClean="0">
                <a:latin typeface="+mn-lt"/>
              </a:rPr>
              <a:t>2023 </a:t>
            </a:r>
            <a:r>
              <a:rPr lang="ru-RU" sz="2400" dirty="0">
                <a:latin typeface="+mn-lt"/>
              </a:rPr>
              <a:t>годом    </a:t>
            </a:r>
            <a:r>
              <a:rPr lang="ru-RU" sz="2400" dirty="0" smtClean="0">
                <a:latin typeface="+mn-lt"/>
              </a:rPr>
              <a:t>                                                                     </a:t>
            </a:r>
            <a:r>
              <a:rPr lang="ru-RU" sz="1200" dirty="0">
                <a:latin typeface="+mn-lt"/>
              </a:rPr>
              <a:t>(в тыс. руб.)</a:t>
            </a:r>
          </a:p>
        </p:txBody>
      </p:sp>
      <p:sp>
        <p:nvSpPr>
          <p:cNvPr id="3" name="Овал 2"/>
          <p:cNvSpPr/>
          <p:nvPr/>
        </p:nvSpPr>
        <p:spPr>
          <a:xfrm>
            <a:off x="363894" y="6242180"/>
            <a:ext cx="1231640" cy="5411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37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5</a:t>
            </a:fld>
            <a:endParaRPr lang="en-US" noProof="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15938" y="873211"/>
            <a:ext cx="10837862" cy="467085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accent3">
                    <a:lumMod val="50000"/>
                    <a:lumOff val="50000"/>
                  </a:schemeClr>
                </a:solidFill>
                <a:hlinkClick r:id="rId3" action="ppaction://hlinksldjump"/>
              </a:rPr>
              <a:t>XVI-XVII </a:t>
            </a:r>
            <a:r>
              <a:rPr lang="ru-RU" dirty="0">
                <a:solidFill>
                  <a:schemeClr val="accent3">
                    <a:lumMod val="50000"/>
                    <a:lumOff val="50000"/>
                  </a:schemeClr>
                </a:solidFill>
                <a:hlinkClick r:id="rId3" action="ppaction://hlinksldjump"/>
              </a:rPr>
              <a:t>вв. </a:t>
            </a:r>
            <a:endParaRPr lang="ru-RU" dirty="0" smtClean="0">
              <a:solidFill>
                <a:schemeClr val="accent3">
                  <a:lumMod val="50000"/>
                  <a:lumOff val="50000"/>
                </a:schemeClr>
              </a:solidFill>
              <a:hlinkClick r:id="rId3" action="ppaction://hlinksldjump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hlinkClick r:id="rId3" action="ppaction://hlinksldjump"/>
              </a:rPr>
              <a:t> </a:t>
            </a:r>
            <a:r>
              <a:rPr lang="ru-RU" dirty="0">
                <a:hlinkClick r:id="rId3" action="ppaction://hlinksldjump"/>
              </a:rPr>
              <a:t>Англия, Палата общин – слово «бюджет» применяется в связи с представлением канцлером сведений о плановых и фактических расходах </a:t>
            </a:r>
            <a:r>
              <a:rPr lang="ru-RU" dirty="0" smtClean="0">
                <a:hlinkClick r:id="rId3" action="ppaction://hlinksldjump"/>
              </a:rPr>
              <a:t>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3">
                    <a:lumMod val="50000"/>
                    <a:lumOff val="50000"/>
                  </a:schemeClr>
                </a:solidFill>
                <a:hlinkClick r:id="rId3" action="ppaction://hlinksldjump"/>
              </a:rPr>
              <a:t>Конец </a:t>
            </a:r>
            <a:r>
              <a:rPr lang="ru-RU" dirty="0">
                <a:solidFill>
                  <a:schemeClr val="accent3">
                    <a:lumMod val="50000"/>
                    <a:lumOff val="50000"/>
                  </a:schemeClr>
                </a:solidFill>
                <a:hlinkClick r:id="rId3" action="ppaction://hlinksldjump"/>
              </a:rPr>
              <a:t>XVII в. </a:t>
            </a:r>
            <a:endParaRPr lang="ru-RU" dirty="0" smtClean="0">
              <a:solidFill>
                <a:schemeClr val="accent3">
                  <a:lumMod val="50000"/>
                  <a:lumOff val="50000"/>
                </a:schemeClr>
              </a:solidFill>
              <a:hlinkClick r:id="rId3" action="ppaction://hlinksldjump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hlinkClick r:id="rId3" action="ppaction://hlinksldjump"/>
              </a:rPr>
              <a:t>«</a:t>
            </a:r>
            <a:r>
              <a:rPr lang="ru-RU" dirty="0">
                <a:hlinkClick r:id="rId3" action="ppaction://hlinksldjump"/>
              </a:rPr>
              <a:t>Бюджетом» стал называться документ, который содержал утверждаемый парламентом план доходов и расходов </a:t>
            </a:r>
            <a:r>
              <a:rPr lang="ru-RU" dirty="0" smtClean="0">
                <a:hlinkClick r:id="rId3" action="ppaction://hlinksldjump"/>
              </a:rPr>
              <a:t>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hlinkClick r:id="rId3" action="ppaction://hlinksldjump"/>
              </a:rPr>
              <a:t>В </a:t>
            </a:r>
            <a:r>
              <a:rPr lang="ru-RU" dirty="0">
                <a:hlinkClick r:id="rId3" action="ppaction://hlinksldjump"/>
              </a:rPr>
              <a:t>России составлен первый бюджет в виде сметы государственных доходов и расходов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3">
                    <a:lumMod val="50000"/>
                    <a:lumOff val="50000"/>
                  </a:schemeClr>
                </a:solidFill>
                <a:hlinkClick r:id="rId3" action="ppaction://hlinksldjump"/>
              </a:rPr>
              <a:t>XIX </a:t>
            </a:r>
            <a:r>
              <a:rPr lang="ru-RU" dirty="0">
                <a:solidFill>
                  <a:schemeClr val="accent3">
                    <a:lumMod val="50000"/>
                    <a:lumOff val="50000"/>
                  </a:schemeClr>
                </a:solidFill>
                <a:hlinkClick r:id="rId3" action="ppaction://hlinksldjump"/>
              </a:rPr>
              <a:t>в. </a:t>
            </a:r>
            <a:endParaRPr lang="ru-RU" dirty="0" smtClean="0">
              <a:solidFill>
                <a:schemeClr val="accent3">
                  <a:lumMod val="50000"/>
                  <a:lumOff val="50000"/>
                </a:schemeClr>
              </a:solidFill>
              <a:hlinkClick r:id="rId3" action="ppaction://hlinksldjump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hlinkClick r:id="rId3" action="ppaction://hlinksldjump"/>
              </a:rPr>
              <a:t> </a:t>
            </a:r>
            <a:r>
              <a:rPr lang="ru-RU" dirty="0">
                <a:hlinkClick r:id="rId3" action="ppaction://hlinksldjump"/>
              </a:rPr>
              <a:t>Объемы государственных средств увеличиваются, бюджеты (планы доходов и расходов) становятся необходимостью </a:t>
            </a:r>
            <a:endParaRPr lang="ru-RU" dirty="0" smtClean="0">
              <a:hlinkClick r:id="rId3" action="ppaction://hlinksldjump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hlinkClick r:id="rId3" action="ppaction://hlinksldjump"/>
              </a:rPr>
              <a:t> </a:t>
            </a:r>
            <a:r>
              <a:rPr lang="ru-RU" dirty="0">
                <a:hlinkClick r:id="rId3" action="ppaction://hlinksldjump"/>
              </a:rPr>
              <a:t>В России определен порядок формирования «государственной росписи», роспись стала публиковаться </a:t>
            </a:r>
            <a:endParaRPr lang="ru-RU" dirty="0" smtClean="0">
              <a:hlinkClick r:id="rId3" action="ppaction://hlinksldjump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3">
                    <a:lumMod val="50000"/>
                    <a:lumOff val="50000"/>
                  </a:schemeClr>
                </a:solidFill>
                <a:hlinkClick r:id="rId3" action="ppaction://hlinksldjump"/>
              </a:rPr>
              <a:t>Начало </a:t>
            </a:r>
            <a:r>
              <a:rPr lang="ru-RU" dirty="0">
                <a:solidFill>
                  <a:schemeClr val="accent3">
                    <a:lumMod val="50000"/>
                    <a:lumOff val="50000"/>
                  </a:schemeClr>
                </a:solidFill>
                <a:hlinkClick r:id="rId3" action="ppaction://hlinksldjump"/>
              </a:rPr>
              <a:t>XX в. </a:t>
            </a:r>
            <a:endParaRPr lang="ru-RU" dirty="0" smtClean="0">
              <a:solidFill>
                <a:schemeClr val="accent3">
                  <a:lumMod val="50000"/>
                  <a:lumOff val="50000"/>
                </a:schemeClr>
              </a:solidFill>
              <a:hlinkClick r:id="rId3" action="ppaction://hlinksldjump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hlinkClick r:id="rId3" action="ppaction://hlinksldjump"/>
              </a:rPr>
              <a:t>К </a:t>
            </a:r>
            <a:r>
              <a:rPr lang="ru-RU" dirty="0">
                <a:hlinkClick r:id="rId3" action="ppaction://hlinksldjump"/>
              </a:rPr>
              <a:t>рассмотрению государственного бюджета привлечена 1-я Государственная </a:t>
            </a:r>
            <a:r>
              <a:rPr lang="ru-RU" dirty="0" smtClean="0">
                <a:hlinkClick r:id="rId3" action="ppaction://hlinksldjump"/>
              </a:rPr>
              <a:t>Дума</a:t>
            </a:r>
            <a:endParaRPr lang="ru-RU" dirty="0">
              <a:hlinkClick r:id="rId4" action="ppaction://hlinkpres?slideindex=1&amp;slidetitle=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404168"/>
          </a:xfrm>
        </p:spPr>
        <p:txBody>
          <a:bodyPr/>
          <a:lstStyle/>
          <a:p>
            <a:pPr algn="ctr"/>
            <a:r>
              <a:rPr lang="ru-RU" sz="1800" dirty="0">
                <a:hlinkClick r:id="rId3" action="ppaction://hlinksldjump"/>
              </a:rPr>
              <a:t>Основные вехи появления бюджетов в финансовой жизни государств</a:t>
            </a:r>
            <a:endParaRPr lang="ru-RU" sz="1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065"/>
            <a:ext cx="1968843" cy="131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1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50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15330" y="1305778"/>
          <a:ext cx="11986054" cy="4759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4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12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2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84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57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57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3657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474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0090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37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2395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8242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669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5788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6955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686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исполнения    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14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27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бюджета - ИТОГО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7 922 071,3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10 975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525,5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10 024 896,5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950 629,0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10 058 466,9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9 801 563,6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10 099 193,7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33 570,4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-223 332,9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74 297,2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36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Программные мероприятия: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7 729 531,8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10 891 380,6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9 944 000,8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947 379,8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9 916 595,1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9 468 143,1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9 597 342,7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-27 405,7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-475 857,7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-346 658,1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0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"Здравоохранение"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2 296,5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3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938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"Финансовое обеспечение системы организации медицинской помощи"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2 296,5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9837" y="133350"/>
            <a:ext cx="11365467" cy="1004985"/>
          </a:xfrm>
        </p:spPr>
        <p:txBody>
          <a:bodyPr/>
          <a:lstStyle/>
          <a:p>
            <a:r>
              <a:rPr lang="ru-RU" sz="2400" dirty="0" smtClean="0">
                <a:latin typeface="+mn-lt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</a:t>
            </a:r>
            <a:r>
              <a:rPr lang="ru-RU" sz="1200" dirty="0" smtClean="0">
                <a:latin typeface="+mn-lt"/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76655" y="6111003"/>
            <a:ext cx="1073020" cy="7557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19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51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15330" y="1293449"/>
          <a:ext cx="11986054" cy="4937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5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61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67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02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849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37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435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3202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669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5788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142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2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"Культура"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783 920,5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934 827,6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915 905,1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18 922,5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934 236,3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934 869,4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950 144,6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18 331,2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18 964,3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34 239,5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303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"Сохранение, использование, популяризация и государственная охрана объектов культурного наследия (памятников истории и культуры) народов Российской Федерации"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41 232,6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148 683,0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148 683,0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13 093,0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26 602,0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15 649,0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-135 590,0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-122 081,0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-133 034,0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808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"Развитие библиотечного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дела в Московской области"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78 432,8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85 504,7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83 635,0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1 869,7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114 978,9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98 323,1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101 235,7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31 343,9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14 688,1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17 600,7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72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"Развитие профессионального искусства, гастрольно-концертной и культурно-досуговой деятельности, кинематографии"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400 630,0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465 791,2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448 895,4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16 895,8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540 034,9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545 218,6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566 725,4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91 139,5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96 323,2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117 830,0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7142" y="-9706"/>
            <a:ext cx="11782429" cy="1190625"/>
          </a:xfrm>
        </p:spPr>
        <p:txBody>
          <a:bodyPr/>
          <a:lstStyle/>
          <a:p>
            <a:r>
              <a:rPr lang="ru-RU" sz="2400" dirty="0">
                <a:latin typeface="+mn-lt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latin typeface="+mn-lt"/>
                <a:hlinkClick r:id="rId2" action="ppaction://hlinksldjump"/>
              </a:rPr>
              <a:t>2025 </a:t>
            </a:r>
            <a:r>
              <a:rPr lang="ru-RU" sz="2400" dirty="0">
                <a:latin typeface="+mn-lt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latin typeface="+mn-lt"/>
                <a:hlinkClick r:id="rId2" action="ppaction://hlinksldjump"/>
              </a:rPr>
              <a:t>2026 </a:t>
            </a:r>
            <a:r>
              <a:rPr lang="ru-RU" sz="2400" dirty="0">
                <a:latin typeface="+mn-lt"/>
                <a:hlinkClick r:id="rId2" action="ppaction://hlinksldjump"/>
              </a:rPr>
              <a:t>и </a:t>
            </a:r>
            <a:r>
              <a:rPr lang="ru-RU" sz="2400" dirty="0" smtClean="0">
                <a:latin typeface="+mn-lt"/>
                <a:hlinkClick r:id="rId2" action="ppaction://hlinksldjump"/>
              </a:rPr>
              <a:t>2027 </a:t>
            </a:r>
            <a:r>
              <a:rPr lang="ru-RU" sz="2400" dirty="0">
                <a:latin typeface="+mn-lt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latin typeface="+mn-lt"/>
                <a:hlinkClick r:id="rId2" action="ppaction://hlinksldjump"/>
              </a:rPr>
              <a:t>2024 </a:t>
            </a:r>
            <a:r>
              <a:rPr lang="ru-RU" sz="2400" dirty="0">
                <a:latin typeface="+mn-lt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hlinkClick r:id="rId2" action="ppaction://hlinksldjump"/>
              </a:rPr>
              <a:t>                     </a:t>
            </a:r>
            <a:r>
              <a:rPr lang="ru-RU" sz="1200" dirty="0"/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89248" y="6223518"/>
            <a:ext cx="1268964" cy="5131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61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52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42874" y="1347234"/>
          <a:ext cx="11986054" cy="4589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5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61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67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02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849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37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435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3202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669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5788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142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366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"Укрепление материально-технической базы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муниципальных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учреждений культуры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7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"Развитие образования в сфере культуры Московской области"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246 650,5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216 817,7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216 660,7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242 713,0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243 482,1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245 290,9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26 052,3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26 821,4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28 630,2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64766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b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«Обеспечивающая подпрограмма»</a:t>
                      </a:r>
                    </a:p>
                    <a:p>
                      <a:pPr algn="l" fontAlgn="b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16 084,1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18 031,0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18 031,0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23 416,5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21 243,6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21 243,6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5 385,5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3 212,6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3 212,6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4687" y="0"/>
            <a:ext cx="11782429" cy="1190625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91886" y="6223518"/>
            <a:ext cx="1175657" cy="5225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1709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53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15330" y="1293449"/>
          <a:ext cx="11986054" cy="4575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51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12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23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782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9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5275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423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57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0739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8680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6689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4903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9066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88116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142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("+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47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"Образование"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3 584 196,7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3 513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503,5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3 497 555,0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15 948,5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3 544 547,8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3 400 848,4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3 288 362,7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46 992,8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-96 706,6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-209 192,3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72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«Общее образование»</a:t>
                      </a:r>
                    </a:p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3 484 860,5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3 408 497,0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3 392 548,5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15 948,5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3 437 620,7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3 297 264,6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3 184 451,3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45 072,2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-95 283,9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-208 097,2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1263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"Дополнительное образование, воспитание и психолого-социальное сопровождение детей"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43 473,4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43 784,4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43 784,4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36 286,3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36 446,1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36 612,3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-7 498,1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-7 338,3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-7 172,1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616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«Обеспечивающая подпрограмма»</a:t>
                      </a:r>
                    </a:p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55 862,8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61 222,1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61 222,1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70 640,8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67 137,7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67 299,1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9 418,7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5 915,6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6 077,0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7142" y="0"/>
            <a:ext cx="11782429" cy="1190625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19877" y="6139543"/>
            <a:ext cx="1101013" cy="6251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9618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54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27593" y="1246779"/>
          <a:ext cx="12064482" cy="4718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3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5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14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20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87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6936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1176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6249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3737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8713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45746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2851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7038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264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1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8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36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"Социальная защита населения"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40 375,9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45 373,2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45 368,2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47 806,0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47 881,8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48 219,7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2 437,8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2 513,6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2 851,5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6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"Социальная поддержка граждан"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19 109,2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19 440,0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19 440,0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20 280,0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20 482,8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20 687,7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1 042,8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"Развитие системы отдыха и оздоровления детей"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14 546,2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17 382,0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17 377,0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16 997,0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17 328,0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17 393,0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-380,0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674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Подпрограмма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«Обеспечивающая подпрограмма»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6 720,5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7 935,0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7 935,0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10 071,0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10 139,0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2 136,0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2 204,0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033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«Обеспечение доступности для инвалидов и маломобильных групп населения объектов инфраструктуры и услуг»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-616,2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-616,2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691987647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8348" y="0"/>
            <a:ext cx="11782429" cy="1190625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66531" y="6064898"/>
            <a:ext cx="1091681" cy="7277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6319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55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15330" y="1293449"/>
          <a:ext cx="11986054" cy="4994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5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61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67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02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849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37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435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3202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669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5788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142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2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"Спорт"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482 665,2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659 467,3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649 576,6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9 890,7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588 639,6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548 617,0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562 172,0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-60 937,0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-100 959,6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-87 404,6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277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"Развитие физической культуры и спорта"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300 249,5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447 880,2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440 932,0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6 948,2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362 473,9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326 518,8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332 163,2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-78 458,1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-114 413,2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-108 768,8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857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"Подготовка спортивного резерва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164 281,1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190 993,1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188 363,6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2 629,5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199 709,3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197 763,0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205 673,6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11 345,7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9 399,4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17 310,0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055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«Обеспечивающая подпрограмма»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18 134,6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20 594,0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20 281,0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456,4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24 335,2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24 335,2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6 175,4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4 054,2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4 054,2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35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сельского хозяйства"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9 065,9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12 309,6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10 021,5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2 288,1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13 130,2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13 293,5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13 454,5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3 108,7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3 272,0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3 433,0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857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 "Вовлечение в оборот земель сельскохозяйственного назначения и развитие мелиорации"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2 245,0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2 343,0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2 435,0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2 525,0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1 023,0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5346" y="754"/>
            <a:ext cx="11782429" cy="1190625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918" y="6279502"/>
            <a:ext cx="1436915" cy="4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6227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56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15330" y="1293449"/>
          <a:ext cx="11986054" cy="4919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5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61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67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02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849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37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435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3202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669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5788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142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474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"Комплексное развитие сельских территорий"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1 619,2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1 690,5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1 761,5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736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 эпизоотического и ветеринарно-санитарного благополучия и развитие государственной ветеринарной службы"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7 289,5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8 762,0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7 398,9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9 168,0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9 168,0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9 168,0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1 769,1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1 769,1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1 769,1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58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"Экология и окружающая среда"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945,5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56 124,2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33 141,7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22 982,5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32 365,8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32 374,0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32 382,6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-775,9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-767,7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-759,1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3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"Охрана окружающей среды"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1 208,8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546,9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-694,9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-686,7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-678,1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30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"Развитие водохозяйственного комплекса"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13 997,8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12 638,3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1 359,5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3 555,4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3 555,4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3 555,4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-9 082,9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-9 082,9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-9 082,9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7142" y="0"/>
            <a:ext cx="11782429" cy="1190625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54564" y="6242179"/>
            <a:ext cx="1240971" cy="5225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2283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57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15330" y="1293449"/>
          <a:ext cx="11986054" cy="4364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5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61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67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02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849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37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435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3202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669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5788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142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204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"Развитие лесного хозяйства"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775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"Ликвидация накопленного вреда окружающей среде"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5 054,9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40 202,0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18 584,3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21 617,7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27 570,0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27 570,0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27 570,0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8 985,7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8 985,7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8 985,7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3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"Безопасность и обеспечение безопасности жизнедеятельности населения"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128 437,2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257,7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181 974,4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13 283,3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169 408,3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153 704,9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152 915,1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-12 566,1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-28 269,5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-29 059,3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419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"Профилактика преступлений и иных правонарушений"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64 275,8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124 811,2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115 170,4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9 640,8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100 505,7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81 588,8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78 989,8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-14 664,7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-33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581,6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-36 180,6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4995" y="0"/>
            <a:ext cx="11782429" cy="1190625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29208" y="6102220"/>
            <a:ext cx="1212980" cy="6718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1270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58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02637" y="1293453"/>
          <a:ext cx="11998749" cy="4961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58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58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30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47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43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473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5193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85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1440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5164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6095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1920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3302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66053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6371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5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3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51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 мероприятий по защите населения и территорий от чрезвычайных ситуаций на территории муниципального образования Московской области"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1 993,0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2 170,2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2 257,0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-727,3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69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 мероприятий гражданской обороны на территории муниципального образования Московской области"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4 219,1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9 694,0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8 560,2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2 618,5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7 877,2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8 427,6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-5 941,7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-683,0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-132,6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97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 пожарной безопасности на территории муниципального образования Московской области"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4 722,2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10 482,9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8 850,1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1 632,8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8 956,1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10 778,6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11 723,4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2 873,3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375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"Обеспечение безопасности населения на водных объектах, расположенных на территории муниципального образования МО"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2 389,8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2 198,4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2 026,1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2 902,2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3 018,1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3 138,8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5274" y="2677"/>
            <a:ext cx="11782429" cy="1190625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5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6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7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4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23935" y="6223518"/>
            <a:ext cx="1371600" cy="559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9991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59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42875" y="1273003"/>
          <a:ext cx="11958509" cy="4969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19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7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58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79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43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79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47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9860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654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189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257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3011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5045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5614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574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64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75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286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«Обеспечивающая подпрограмма»</a:t>
                      </a:r>
                    </a:p>
                    <a:p>
                      <a:pPr algn="l" fontAlgn="b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52 601,3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46 078,2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46 006,0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53 791,5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48 272,0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48 378,5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7 785,5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2 266,0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2 372,5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28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"Жилище"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72 058,6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63 276,8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62 721,0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555,8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11 811,4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9 668,9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25 867,1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-50 909,6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-53 052,1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-36 853,9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858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«Создание условий для жилищного строительства«</a:t>
                      </a:r>
                    </a:p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797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 жильем молодых семей"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4 008,8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8 841,4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9 668,9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9 818,1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5 333,9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6 161,4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6 310,6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5121" y="0"/>
            <a:ext cx="11782429" cy="1190625"/>
          </a:xfrm>
        </p:spPr>
        <p:txBody>
          <a:bodyPr/>
          <a:lstStyle/>
          <a:p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2555" y="6279502"/>
            <a:ext cx="1334278" cy="475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185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15892"/>
          <a:stretch>
            <a:fillRect/>
          </a:stretch>
        </p:blipFill>
        <p:spPr>
          <a:xfrm>
            <a:off x="9535298" y="1732071"/>
            <a:ext cx="1425146" cy="979564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dirty="0" smtClean="0">
                <a:hlinkClick r:id="rId4" action="ppaction://hlinksldjump"/>
              </a:rPr>
              <a:t>Описание административно-территориального деления Воскресенска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9548D1D-2547-44FC-BACD-2BCD769E2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5"/>
            <a:ext cx="3445566" cy="2897562"/>
          </a:xfrm>
        </p:spPr>
        <p:txBody>
          <a:bodyPr rtlCol="0">
            <a:noAutofit/>
          </a:bodyPr>
          <a:lstStyle/>
          <a:p>
            <a:pPr algn="just"/>
            <a:r>
              <a:rPr lang="ru-RU" sz="900" dirty="0"/>
              <a:t>С 1708 года Московская губерния делилась на 17 уездов, а сам уезд на волости. В те годы по территории нынешнего Воскресенска проходила граница Коломенского и Бронницкого уездов.</a:t>
            </a:r>
          </a:p>
          <a:p>
            <a:pPr algn="just"/>
            <a:r>
              <a:rPr lang="ru-RU" sz="900" dirty="0" smtClean="0"/>
              <a:t>Такое </a:t>
            </a:r>
            <a:r>
              <a:rPr lang="ru-RU" sz="900" dirty="0"/>
              <a:t>административное деление продолжалось до 1929 года. В июне вышло постановление ВЦИК об образовании на территории РСФСР административно-территориальных объединений краевого и областного значения. Документ вступил в силу 1 октября 1929 года. Эта дата и считается официальной датой образования Московской области. Интересен тот факт, что изначально правительство образовало центрально - промышленную область в составе Тульской, Тверской, Рязанской и Московской областей, но позже отказалось от такого громоздкого и ненужного административного деления</a:t>
            </a:r>
            <a:r>
              <a:rPr lang="ru-RU" sz="900" dirty="0" smtClean="0"/>
              <a:t>.</a:t>
            </a:r>
            <a:endParaRPr lang="ru-RU" sz="900" dirty="0"/>
          </a:p>
          <a:p>
            <a:pPr algn="just"/>
            <a:r>
              <a:rPr lang="ru-RU" sz="900" dirty="0"/>
              <a:t>В июле 1929 года вышло постановление правительства об образовании на территории Московской области 10 округов и 144 районов. В августе 1929 года в каждом из них прошли съезды местного самоуправления, на которых были установлены границы и созданы органы власти. В пристанционном поселке Воскресенск и селе Виноградово (бывшее Алешино) также определили границы. Два района Воскресенский и Виноградовский на протяжении почти 30 лет существовали независимо друг от друга и лишь 1 января 1958 года объединились в один Воскресенский</a:t>
            </a:r>
            <a:r>
              <a:rPr lang="ru-RU" sz="900" dirty="0" smtClean="0"/>
              <a:t>.</a:t>
            </a:r>
          </a:p>
          <a:p>
            <a:pPr algn="just"/>
            <a:endParaRPr lang="ru-RU" sz="900" dirty="0"/>
          </a:p>
          <a:p>
            <a:pPr algn="just"/>
            <a:endParaRPr lang="ru-RU" sz="900" dirty="0" smtClean="0"/>
          </a:p>
          <a:p>
            <a:pPr algn="just"/>
            <a:endParaRPr lang="ru-RU" sz="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ru-RU" noProof="0" smtClean="0"/>
              <a:pPr rtl="0"/>
              <a:t>6</a:t>
            </a:fld>
            <a:endParaRPr lang="ru-RU" noProof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00B31E0-725B-4414-BD86-F34DA10467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r="2354"/>
          <a:stretch>
            <a:fillRect/>
          </a:stretch>
        </p:blipFill>
        <p:spPr/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CD639B0-7991-4B2B-9E50-32064EB9125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rtlCol="0">
            <a:normAutofit fontScale="77500" lnSpcReduction="20000"/>
          </a:bodyPr>
          <a:lstStyle/>
          <a:p>
            <a:pPr algn="just"/>
            <a:r>
              <a:rPr lang="ru-RU" sz="1400" dirty="0" smtClean="0"/>
              <a:t>В 2019 году на основании Закона Московской области от 18.04.2019 №57/2019-ОЗ «Об организации местного самоуправления на территории Воскресенского муниципального района» объединить </a:t>
            </a:r>
            <a:r>
              <a:rPr lang="ru-RU" sz="1400" dirty="0"/>
              <a:t>территории городского поселения Белоозерский, городского поселения Воскресенск, городского поселения Хорлово, городского поселения им. Цюрупы, сельского поселения Ашитковское, сельского поселения Фединское (далее – поселения) без изменения границ Воскресенского муниципального района.</a:t>
            </a:r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состав территории Воскресенского муниципального района входят территории города, рабочих поселков и сельских населенных пунктов, не являющихся муниципальными образованиями.</a:t>
            </a:r>
          </a:p>
          <a:p>
            <a:pPr algn="just"/>
            <a:r>
              <a:rPr lang="ru-RU" sz="1400" dirty="0" smtClean="0"/>
              <a:t>Наделить </a:t>
            </a:r>
            <a:r>
              <a:rPr lang="ru-RU" sz="1400" dirty="0"/>
              <a:t>муниципальное образование, образованное путем вышеуказанного изменения состава территории Воскресенского муниципального района, статусом городского округа (далее – городской округ Воскресенск).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2E37A9B0-8DFC-4474-9F0A-612E661EF4E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ИСТОРИЯ Образования</a:t>
            </a:r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D78F2DCC-A50E-40A1-81F9-70371D4AA42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Преобразование района в городской округ</a:t>
            </a:r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 r="16463"/>
          <a:stretch>
            <a:fillRect/>
          </a:stretch>
        </p:blipFill>
        <p:spPr>
          <a:xfrm>
            <a:off x="1285103" y="1732071"/>
            <a:ext cx="1371600" cy="9795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04586"/>
            <a:ext cx="1997612" cy="75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60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2666948"/>
              </p:ext>
            </p:extLst>
          </p:nvPr>
        </p:nvGraphicFramePr>
        <p:xfrm>
          <a:off x="205138" y="1190625"/>
          <a:ext cx="11979464" cy="5536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19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5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61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67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02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849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37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435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3202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669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5788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648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788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9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82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"Обеспечение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жильем детей-сирот и детей, оставшихся без попечения родителей, лиц из числа детей-сирот и детей, оставшихся без попечения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родителей"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55 943,2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59 268,0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59 213,5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-59 213,5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-59 213,5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-59 213,5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66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 жильем отдельных категорий граждан за счет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средств федерального бюджета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7879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"Улучшение жилищных условий отдельных категорий многодетных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семей"</a:t>
                      </a:r>
                    </a:p>
                    <a:p>
                      <a:pPr algn="l" fontAlgn="b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15 617,4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16 049,0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16 049,0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3656" y="0"/>
            <a:ext cx="11782429" cy="1190625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24433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61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71059"/>
              </p:ext>
            </p:extLst>
          </p:nvPr>
        </p:nvGraphicFramePr>
        <p:xfrm>
          <a:off x="115330" y="1181771"/>
          <a:ext cx="11986054" cy="5526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5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61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67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02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849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37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435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3202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669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5788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335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91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1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10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"Развитие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инженерной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инфраструктуры, энергоэффективности и отрасли обращения с отходами"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480 936,5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1 039 104,6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599 221,8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439 882,8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241 707,1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628 499,9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265 125,8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- 357 514,7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29 278,1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-334 096,0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87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"Чистая вода"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18 288,3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56 135,9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54 921,5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1 214,4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33 485,0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151 984,0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117 642,0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- 21 436,5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97 062,5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62 720,5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7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"Системы водоотведения"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210 970,3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60 634,3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150 336,0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124 333,7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353 702,3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31 997,3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63 699,4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293 068,0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-28 637,0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419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"Объекты теплоснабжения, инженерные коммуникации"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116 392,0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510 265,7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226 941,3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283 324,4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42 928,4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120 573,6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115 486,5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-184 012,9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-106 367,7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-111 454,8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252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«Обращение с отходами»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- 1 392,0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- 1 392,0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- 1 392,0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7324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"Энергосбережение и повышение энергетической эффективности"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5 798,6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54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"Реализация полномочий в сфере жилищно-коммунального хозяйства"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340 359,3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255 332,7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255 332,7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40 960,0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2 240,0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-214 372,7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-253 092,7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- 255 332,7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7142" y="0"/>
            <a:ext cx="11782429" cy="1190625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72194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62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15330" y="1293449"/>
          <a:ext cx="11986054" cy="4934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5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61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67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02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849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37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435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3202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669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5788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142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2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"Предпринимательство"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2 230,9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2 230,9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953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"Развитие малого и среднего предпринимательства"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303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"Развитие потребительского рынка и услуг на территории муниципального образования Московской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области"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36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"Управление имуществом и муниципальными финансами"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708 104,9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995 805,4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963 437,8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32 367,6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973 119,6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893 532,8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796 778,2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9 681,8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-69 905,0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- 166 659,6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30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«Эффективное управление имущественным комплексом"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84 979,1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112 295,5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101 974,4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10 321,1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122 611,9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110 610,2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111 779,5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20 637,5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8 635,8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9 805,1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7142" y="0"/>
            <a:ext cx="11782429" cy="1190625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17240" y="6251510"/>
            <a:ext cx="1306286" cy="4665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5846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63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67372" y="1323975"/>
          <a:ext cx="11890948" cy="4782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9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5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61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67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02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849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37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8294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2343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669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15396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142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27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"Эффективное управление имущественным комплексом"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91 653,6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173 149,4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169 949,4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153 662,1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126 683,7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129 710,7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- 16 287,3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- 43 265,7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- 40 238,7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427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"Управление муниципальным долгом"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27 960,6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27 960,6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8 356,2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24 794,6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24 794,6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8 356,2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24 794,6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24 794,6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942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 "Управление муниципальными финансами"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39 807,0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39 807,0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- 39 807,0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- 39 807,0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- 39 807,0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Обеспечивающая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616 378,0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754 888,4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753 681,4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1 207,0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811 101,3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742 054,5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642 279,9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57 419,9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-11 626,9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-111 408,5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251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95 393,9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103 783,0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100 389,7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3 393,3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68 872,6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74 413,9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74 469,3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- 31 517,1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-25 975,8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920,4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8376" y="0"/>
            <a:ext cx="11782429" cy="1190625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26571" y="6120882"/>
            <a:ext cx="1306286" cy="6531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6465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64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0" y="1052525"/>
          <a:ext cx="11958508" cy="4609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4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9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0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82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47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829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51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9895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697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229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296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30523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540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56516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190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903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75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142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"Развитие системы информирования населения о деятельности органов местного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самоуправления городских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округов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Московской области, создание доступной современной медиасреды"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24 322,3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25 872,0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24 162,2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1 709,8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20 897,4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21 858,7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22 733,0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- 3 264,8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- 2 303,5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- 1 429,2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339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"Эффективное местное самоуправление Московской области"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34 938,7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30 901,1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30 290,5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- 30 290,5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- 30 290,5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- 30 290,5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66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"Молодежь Подмосковья"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1 861,4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2 624,6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2 624,6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2 624,6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25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Обеспечивающая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34 832,2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45 009,9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44 075,6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45 350,6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49 930,6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49 111,7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5 855,0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5 036,1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603" y="0"/>
            <a:ext cx="11743905" cy="977881"/>
          </a:xfrm>
        </p:spPr>
        <p:txBody>
          <a:bodyPr/>
          <a:lstStyle/>
          <a:p>
            <a:r>
              <a:rPr lang="ru-RU" sz="22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2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</a:t>
            </a:r>
            <a:r>
              <a:rPr lang="ru-RU" sz="22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2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2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2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2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2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2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</a:t>
            </a:r>
            <a:r>
              <a:rPr lang="ru-RU" sz="23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                                                            </a:t>
            </a:r>
            <a:r>
              <a:rPr lang="ru-RU" sz="23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47869" y="6176865"/>
            <a:ext cx="1212980" cy="5784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1959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65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15330" y="1172164"/>
          <a:ext cx="11986054" cy="4669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5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17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540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67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02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849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37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435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3202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669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5788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142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06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и функционирование дорожно-транспортного комплекса"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404 343,6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695 685,6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669 584,8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26 100,8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855 498,9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807 293,5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844 682,8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185 914,1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137 708,7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175 098,0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0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"Пассажирский транспорт общего пользования"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36 139,6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36 584,0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36 584,0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32 669,0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28 969,0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28 969,0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- 3 915,0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-7 615,0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- 7 615,0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303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"Дороги Подмосковья"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75 592,5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338 171,4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312 070,6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26 100,8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362 386,6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346 971,0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362 238,0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50 316,0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34 900,4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50 167,4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816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"Безопасность дорожного движения 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28 420,0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28 420,0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Обеспечивающая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292 611,5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320 930,2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320 930,2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432 023,3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431 353,5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453 475,8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111 093,1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110 423,3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132 545,6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7142" y="0"/>
            <a:ext cx="11782429" cy="1190625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01216" y="6046237"/>
            <a:ext cx="1222311" cy="7091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124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66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0128472"/>
              </p:ext>
            </p:extLst>
          </p:nvPr>
        </p:nvGraphicFramePr>
        <p:xfrm>
          <a:off x="65313" y="1018239"/>
          <a:ext cx="12126686" cy="5671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20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83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00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84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51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77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5748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843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5845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3345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8344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41784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2510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66773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5954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267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92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41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"Цифровое муниципальное образование"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126 447,9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133 342,2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131 653,7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1 688,5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155 216,6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132 210,8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132 557,4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23 562,9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557,1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903,7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149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"Повышение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качества и доступности предоставления государственных и муниципальных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базе многофункциональных центров предоставления государственных и муниципальных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2 424,0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4723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"Развитие информационной и технологической инфраструктуры экосистемы цифровой экономики муниципального образования Московской области"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16 100,5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13 146,0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12 408,0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16 980,3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9 296,7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9 006,4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4 572,3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- 3 111,3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- 3 401,6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Обеспечивающая подпрограмма</a:t>
                      </a:r>
                    </a:p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101 442,5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119 351,2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118 944,7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136 916,3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121 594,1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122 231,0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17 971,6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2 649,4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3 286,3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293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архивного отдела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6 480,9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313" y="45236"/>
            <a:ext cx="12025087" cy="1031724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год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r>
              <a:rPr lang="ru-RU" sz="2400" dirty="0" smtClean="0">
                <a:latin typeface="+mn-lt"/>
              </a:rPr>
              <a:t>                                                               </a:t>
            </a:r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63465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67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15330" y="1293449"/>
          <a:ext cx="11986054" cy="4833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5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61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67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02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849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37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435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3202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669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5788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142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36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"Архитектура и градостроительство"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5 348,1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5 879,0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2 879,0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- 879,0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- 2 879,0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- 2 879,0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01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"Реализация политики пространственного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развития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</a:p>
                    <a:p>
                      <a:pPr algn="l" fontAlgn="b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5 348,1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5 879,0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2 879,0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- 879,0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- 2 879,0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-2 879,0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36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"Формирование современной комфортной городской среды"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784 376,8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1 807 016,3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1 485 825,5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321 190,8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1 554 047,1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1 687 549,2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2404 220,0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68 221,6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201 723,7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918 394,5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30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"Комфортная городская среда"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113 429,8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551 775,6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522 437,3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29 338,3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254 434,2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520 180,1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1 058 314,0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- 268 003,1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- 2 257,2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535 876,7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1257" y="0"/>
            <a:ext cx="11782429" cy="1190625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61257" y="6242180"/>
            <a:ext cx="1399592" cy="5318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1262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68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15330" y="1293449"/>
          <a:ext cx="11986054" cy="4446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5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61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67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02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849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37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435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3202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669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5788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142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4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"Создание условий для обеспечения комфортного проживания жителей в многоквартирных домах Московской области"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670 947,0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1 255 240,7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963 388,2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291 852,5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1 299 612,9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1 167 369,1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1 345 906,0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336 224,7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203 980,9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382 517,8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22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"Строительство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 капитальный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ремонт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объектов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социальной инфраструктуры"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78 837,0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44 628,3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34 208,7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- 44 628,3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- 44 628,3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- 44 628,3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30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"Строительство (реконструкция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), капитальный ремонт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объектов образования"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78 837,0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44 628,3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34 208,7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-44 628,3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- 44 628,3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- 44 628,3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3656" y="0"/>
            <a:ext cx="11782429" cy="1190625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45233" y="6223518"/>
            <a:ext cx="1240971" cy="4945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5271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69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42875" y="1323975"/>
          <a:ext cx="11986054" cy="4715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5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61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67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02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849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37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435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3202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669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5788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142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3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"Переселение граждан из аварийного жилищного фонда"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12 618,1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545 956,7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545 585,8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99 ,9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718 196,9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97 394,2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172 611,1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-448 191,6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- 545 585,8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84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мероприятий по переселению граждан из аварийного жилищного фонда в Московской области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12 618,1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- 949,1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- 949,1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- 949,1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916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 мероприятий по переселению граждан из аварийного жилищного фонда в Московской области, признанного таковым после 1 января 2017 года"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545 007,6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544 636,7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718 196,9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97 394,2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173 560,2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-447 242,5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- 544 636,7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4687" y="0"/>
            <a:ext cx="11782429" cy="1190625"/>
          </a:xfrm>
        </p:spPr>
        <p:txBody>
          <a:bodyPr/>
          <a:lstStyle/>
          <a:p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информация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2025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2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2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2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3224" y="6251510"/>
            <a:ext cx="1240972" cy="485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129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17241" y="65315"/>
            <a:ext cx="11569959" cy="579444"/>
          </a:xfrm>
          <a:effectLst>
            <a:innerShdw blurRad="114300">
              <a:prstClr val="black"/>
            </a:innerShdw>
          </a:effectLst>
        </p:spPr>
        <p:txBody>
          <a:bodyPr>
            <a:noAutofit/>
          </a:bodyPr>
          <a:lstStyle/>
          <a:p>
            <a:r>
              <a:rPr lang="ru-RU" sz="2500" u="sng" dirty="0" smtClean="0">
                <a:solidFill>
                  <a:srgbClr val="0072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Принцип прозрачности (открытости) бюджета </a:t>
            </a:r>
            <a:r>
              <a:rPr lang="ru-RU" sz="2500" dirty="0" smtClean="0">
                <a:solidFill>
                  <a:srgbClr val="0072C7"/>
                </a:solidFill>
              </a:rPr>
              <a:t>(ст. 36 БК РФ)</a:t>
            </a:r>
            <a:endParaRPr lang="ru-RU" sz="2500" dirty="0">
              <a:solidFill>
                <a:srgbClr val="0072C7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11364686" y="6440325"/>
            <a:ext cx="289249" cy="212401"/>
          </a:xfrm>
        </p:spPr>
        <p:txBody>
          <a:bodyPr/>
          <a:lstStyle/>
          <a:p>
            <a:fld id="{9EC71654-96A5-4280-94F3-931C61A9F92C}" type="slidenum">
              <a:rPr lang="ru-RU" smtClean="0">
                <a:solidFill>
                  <a:schemeClr val="tx1"/>
                </a:solidFill>
              </a:rPr>
              <a:pPr/>
              <a:t>7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086909634"/>
              </p:ext>
            </p:extLst>
          </p:nvPr>
        </p:nvGraphicFramePr>
        <p:xfrm>
          <a:off x="1287624" y="738065"/>
          <a:ext cx="10167454" cy="5877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7" y="5973215"/>
            <a:ext cx="1842051" cy="7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3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63696" y="6494106"/>
            <a:ext cx="294460" cy="149000"/>
          </a:xfrm>
        </p:spPr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70</a:t>
            </a:fld>
            <a:endParaRPr lang="en-US" noProof="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15330" y="1293449"/>
          <a:ext cx="11986054" cy="4313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5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61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96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673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02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849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37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435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3202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1669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5788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7142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 marL="9525" marR="9525" marT="9525" marB="0"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за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(текущий финансовый год)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бюджета на очередной финансовый год и плановый период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проекта бюджета от ожидаемого исполнения текущего финансового года ("+" увеличение расходов, "-" уменьшение расходов)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5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Уточненный план по состоянию на 1 октября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плановых показателей от ожидаемого исполнения ("+ "экономия, "-" требуется дополнительно)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от уточненного плана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7=5-6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8=6/5*100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12=9-6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13=10-6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14=11-6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2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Непрограммные мероприятия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192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539,5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84 144,9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80 895,7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3 249,2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141 871,8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133 420,5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131 851,0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60 976,1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52 524,8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50 955,3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1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13 935,3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14 861,0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14 861,0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18 172,7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16 470,6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16 470,6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3 311,7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1 609,6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1 609,6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277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178 604,2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69 283,9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66 034,7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3 249,2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123 699,1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116 949,9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115 380,4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57 664,4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50 915,2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49 345,7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32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200 000,0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370 000,0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200 000,0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370 000,0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7142" y="21"/>
            <a:ext cx="11782429" cy="1190625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Calibri"/>
                <a:hlinkClick r:id="rId3" action="ppaction://hlinksldjump"/>
              </a:rPr>
              <a:t>информация о расходах БЮДЖЕТА ГОРОДСКОГО ОКРУГА ВОСКРЕСЕНСК в разрезе муниципальных ПРОГРАММ на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3" action="ppaction://hlinksldjump"/>
              </a:rPr>
              <a:t>2025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3" action="ppaction://hlinksldjump"/>
              </a:rPr>
              <a:t>год и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3" action="ppaction://hlinksldjump"/>
              </a:rPr>
              <a:t>2026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3" action="ppaction://hlinksldjump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3" action="ppaction://hlinksldjump"/>
              </a:rPr>
              <a:t>2027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3" action="ppaction://hlinksldjump"/>
              </a:rPr>
              <a:t>годов в сравнении с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hlinkClick r:id="rId3" action="ppaction://hlinksldjump"/>
              </a:rPr>
              <a:t>2024 </a:t>
            </a:r>
            <a:r>
              <a:rPr lang="ru-RU" sz="2400" dirty="0">
                <a:solidFill>
                  <a:prstClr val="black"/>
                </a:solidFill>
                <a:latin typeface="Calibri"/>
                <a:hlinkClick r:id="rId3" action="ppaction://hlinksldjump"/>
              </a:rPr>
              <a:t>годом                                                              </a:t>
            </a:r>
            <a:r>
              <a:rPr lang="ru-RU" sz="1200" dirty="0">
                <a:solidFill>
                  <a:prstClr val="black"/>
                </a:solidFill>
                <a:hlinkClick r:id="rId3" action="ppaction://hlinksldjump"/>
              </a:rPr>
              <a:t>                     </a:t>
            </a:r>
            <a:r>
              <a:rPr lang="ru-RU" sz="1200" dirty="0">
                <a:solidFill>
                  <a:prstClr val="black"/>
                </a:solidFill>
              </a:rPr>
              <a:t>(в тыс. руб.)</a:t>
            </a:r>
            <a:endParaRPr lang="ru-RU" sz="1200" dirty="0">
              <a:latin typeface="+mn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19878" y="5812971"/>
            <a:ext cx="1194318" cy="9703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9924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Прямоугольник 2"/>
          <p:cNvSpPr>
            <a:spLocks noChangeArrowheads="1"/>
          </p:cNvSpPr>
          <p:nvPr/>
        </p:nvSpPr>
        <p:spPr bwMode="auto">
          <a:xfrm>
            <a:off x="507999" y="-28935"/>
            <a:ext cx="10613887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endParaRPr lang="ru-RU" alt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 ПЛАНИРУЕМЫХ ЦЕЛЕВЫХ ПОКАЗАТЕЛЯХ МУНИЦИПАЛЬНЫХ ПРОГРАММ В ДИНАМИКЕ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endParaRPr lang="ru-RU" altLang="ru-RU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(фактические значения отчетного 2023 года, плановые значения текущего 2024года, прогноз на очередной 2025 финансовый год и на плановый период 2026-2027 годов)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endParaRPr lang="ru-RU" alt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endParaRPr lang="ru-RU" altLang="ru-RU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644" name="AutoShape 4" descr="Здравоохранение | Общероссийский Народный Фронт"/>
          <p:cNvSpPr>
            <a:spLocks noChangeAspect="1" noChangeArrowheads="1"/>
          </p:cNvSpPr>
          <p:nvPr/>
        </p:nvSpPr>
        <p:spPr bwMode="auto">
          <a:xfrm>
            <a:off x="7391400" y="908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645" name="AutoShape 6" descr="Здравоохранение | Общероссийский Народный Фронт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AutoShape 2" descr="Администрация Манычского сельского поселения Багаевского района Ростовской  области | Муниципальные програм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муниципальные программ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10" y="2351399"/>
            <a:ext cx="3041512" cy="226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43400" y="2602611"/>
            <a:ext cx="64703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увязанный по ресурсам, исполнителям и срокам комплекс социально – экономических, организационно – хозяйственных и других мероприятий, обеспечивающих эффективное решение экономических, экологических, социальных и иных проблем развития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680958" y="6164816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EC71654-96A5-4280-94F3-931C61A9F92C}" type="slidenum">
              <a:rPr lang="en-US" sz="900">
                <a:solidFill>
                  <a:schemeClr val="bg1"/>
                </a:solidFill>
              </a:rPr>
              <a:pPr/>
              <a:t>71</a:t>
            </a:fld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11616611" y="6410132"/>
            <a:ext cx="438539" cy="317240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lang="en-US" sz="900">
                <a:solidFill>
                  <a:prstClr val="white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82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Прямоугольник 2"/>
          <p:cNvSpPr>
            <a:spLocks noChangeArrowheads="1"/>
          </p:cNvSpPr>
          <p:nvPr/>
        </p:nvSpPr>
        <p:spPr bwMode="auto">
          <a:xfrm>
            <a:off x="735495" y="374651"/>
            <a:ext cx="7255565" cy="561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«Здравоохранение» (01)</a:t>
            </a:r>
            <a:endParaRPr lang="ru-RU" altLang="ru-RU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улучшение состояния здоровья населения и увеличение ожидаемой продолжительности жизни, развитие первичной медико-санитарной помощи путем развития системы раннего выявления заболеваний, патологических состояний и факторов их развития, включая проведение медицинских осмотров и диспансеризации населения, а также привлечение и закрепление медицинских кадров в учреждениях здравоохранения городского округа Воскресенск</a:t>
            </a:r>
            <a:endParaRPr lang="ru-RU" altLang="ru-RU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–3 600,0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3 600,0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3 600,0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112643" name="Picture 2" descr="ЗДРАВООХРАНЕНИЕ-2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311" y="3175984"/>
            <a:ext cx="288290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AutoShape 4" descr="Здравоохранение | Общероссийский Народный Фронт"/>
          <p:cNvSpPr>
            <a:spLocks noChangeAspect="1" noChangeArrowheads="1"/>
          </p:cNvSpPr>
          <p:nvPr/>
        </p:nvSpPr>
        <p:spPr bwMode="auto">
          <a:xfrm>
            <a:off x="7391400" y="908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645" name="AutoShape 6" descr="Здравоохранение | Общероссийский Народный Фронт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12646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406" y="908050"/>
            <a:ext cx="2611678" cy="167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72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5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455061"/>
              </p:ext>
            </p:extLst>
          </p:nvPr>
        </p:nvGraphicFramePr>
        <p:xfrm>
          <a:off x="597850" y="1881115"/>
          <a:ext cx="11169222" cy="399515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{E8B1032C-EA38-4F05-BA0D-38AFFFC7BED3}</a:tableStyleId>
              </a:tblPr>
              <a:tblGrid>
                <a:gridCol w="45246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02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97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044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418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7246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8389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0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6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Диспансеризация определенных групп взрослого населения Московской области 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0696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застрахованного населения трудоспособного   возраста на территории Московской области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89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1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– медикам, первичного звена и узкого профиля, обеспеченных жильем, из числа привлеченных и нуждающихся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13714" name="AutoShape 2" descr="Здравоохранение (новости, объявления)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13715" name="Picture 4" descr="здравоохранен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977" y="187979"/>
            <a:ext cx="1800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716" name="Прямоугольник 3"/>
          <p:cNvSpPr>
            <a:spLocks noChangeArrowheads="1"/>
          </p:cNvSpPr>
          <p:nvPr/>
        </p:nvSpPr>
        <p:spPr bwMode="auto">
          <a:xfrm>
            <a:off x="2279650" y="160338"/>
            <a:ext cx="6102350" cy="4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«Здравоохранение»</a:t>
            </a:r>
            <a:endParaRPr lang="ru-RU" altLang="ru-RU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3717" name="Picture 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4" y="365779"/>
            <a:ext cx="221138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73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37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Прямоугольник 1"/>
          <p:cNvSpPr>
            <a:spLocks noChangeArrowheads="1"/>
          </p:cNvSpPr>
          <p:nvPr/>
        </p:nvSpPr>
        <p:spPr bwMode="auto">
          <a:xfrm>
            <a:off x="1837910" y="486121"/>
            <a:ext cx="554355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«Культура» (02)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обеспечение доступности населения городского округа Воскресенск Московской области к культурным ценностям и удовлетворение культурных потребностей граждан, повышение качества услуг в сфере культуры в городском округе Воскресенск Московской области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934 236,3 тыс. рублей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934 869,4 тыс. рублей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950 144,6 тыс. рублей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571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287338"/>
            <a:ext cx="15843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2" descr="Культура и искусство - Школьная Истор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093" y="3400839"/>
            <a:ext cx="25193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74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1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859160"/>
              </p:ext>
            </p:extLst>
          </p:nvPr>
        </p:nvGraphicFramePr>
        <p:xfrm>
          <a:off x="790832" y="213713"/>
          <a:ext cx="10652615" cy="4504894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4900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70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43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68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74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747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6853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9937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1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65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муниципального образования, нуждающихся в указанных работах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202" marR="362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202" marR="362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202" marR="362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202" marR="362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202" marR="362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202" marR="362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202" marR="362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61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посещения библиотек)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202" marR="362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202" marR="362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120,2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6141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Макропоказатель подпрограммы. Обеспечение роста числа пользователей муниципальных библиотек Московской области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30950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30510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30525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30540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30556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24337070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75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10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97971"/>
              </p:ext>
            </p:extLst>
          </p:nvPr>
        </p:nvGraphicFramePr>
        <p:xfrm>
          <a:off x="970383" y="546722"/>
          <a:ext cx="10786187" cy="3787681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50585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75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99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971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7038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0770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8235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8868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посещений культурных мероприятий 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878" marR="408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Тысяча единиц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878" marR="408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1123,319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1297,743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1647,262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1834,64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2021,27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77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14,81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7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детей, осваивающих дополнительные предпрофессиональным программы в области искусств за счет бюджетных средств, от общего количества обучающихся в детских школах искусств за счет бюджетных средств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78" marR="408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78" marR="408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7,98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10,06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11,97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11,97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11,97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816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Туристский поток в Московскую область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878" marR="408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878" marR="408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31017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26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27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28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28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Овал 3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76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77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Прямоугольник 1"/>
          <p:cNvSpPr>
            <a:spLocks noChangeArrowheads="1"/>
          </p:cNvSpPr>
          <p:nvPr/>
        </p:nvSpPr>
        <p:spPr bwMode="auto">
          <a:xfrm>
            <a:off x="1554992" y="618849"/>
            <a:ext cx="53435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«Образование» (03)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– создание условий для получения качественного образования и успешной социализации детей и подростков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– 3 544 547,8 тыс. рублей;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2026 году – 3 400 848,4 тыс. рублей;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2027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3 288 362,7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12800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45720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Picture 2" descr="БИНО - Байкальский институт непрерывного образования: иностранные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30" y="3212824"/>
            <a:ext cx="3009331" cy="250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11569959" y="6400800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77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5640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016751"/>
              </p:ext>
            </p:extLst>
          </p:nvPr>
        </p:nvGraphicFramePr>
        <p:xfrm>
          <a:off x="705679" y="622784"/>
          <a:ext cx="10694504" cy="5234602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45287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23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29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81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0442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032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9452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1660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Единицы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57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329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Доступность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дошкольного образования для детей в возрасте до 3-х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966" marR="26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336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Доступность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дошкольного образования для детей в возрасте от трех до семи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26966" marR="26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0385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отремонтированных дошкольных 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6966" marR="26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5175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Отношение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81,63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26966" marR="26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78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65575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963050"/>
              </p:ext>
            </p:extLst>
          </p:nvPr>
        </p:nvGraphicFramePr>
        <p:xfrm>
          <a:off x="811764" y="251927"/>
          <a:ext cx="10754340" cy="6453239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56394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92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80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69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69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8690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8690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651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выпускников текущего года, набравших 220 баллов и более по 3 предметам, к общему количеству выпускников текущего года, сдававших ЕГЭ по 3 и более предметам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10,04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13,8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13,82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13,84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13,84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9939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обучающихся, получающих начальное общее образование </a:t>
                      </a:r>
                    </a:p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организациях»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5569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объектов, в которых в полном объеме выполнены мероприятия по капитальному ремонту общеобразовательных организаций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5569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Отношение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110,48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100,60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6156868"/>
                  </a:ext>
                </a:extLst>
              </a:tr>
              <a:tr h="140212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дето-дней, в которые отдельные категории обучающихся муниципальных общеобразовательных организаций в Московской области получали бесплатное питание, от общего количества дето-дней, в которые отдельные категории обучающихся в муниципальных общеобразовательных организаций в Московской области посещали образовательную организацию 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28887571"/>
                  </a:ext>
                </a:extLst>
              </a:tr>
              <a:tr h="73322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детей в возрасте от 5 до 18 лет, охваченных дополнительным образованием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90,7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83,9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88,0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89,0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5627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Отношение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100,10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100,10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100,10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100,10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100,10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691257" y="6456783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79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04722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Открытость бюджета городского округа Воскресенск Московской области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0574" y="1153347"/>
            <a:ext cx="10896876" cy="5592009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	Бюджет городского округа и отчет об исполнении бюджета публикуется в средствах массовой информации, </a:t>
            </a:r>
            <a:r>
              <a:rPr lang="ru-RU" dirty="0" smtClean="0">
                <a:solidFill>
                  <a:schemeClr val="tx1"/>
                </a:solidFill>
              </a:rPr>
              <a:t>размещается </a:t>
            </a:r>
            <a:r>
              <a:rPr lang="ru-RU" dirty="0">
                <a:solidFill>
                  <a:schemeClr val="tx1"/>
                </a:solidFill>
              </a:rPr>
              <a:t>на официальном сайте Администрации городского округа Воскресенск и </a:t>
            </a:r>
            <a:r>
              <a:rPr lang="ru-RU" dirty="0" smtClean="0">
                <a:solidFill>
                  <a:schemeClr val="tx1"/>
                </a:solidFill>
              </a:rPr>
              <a:t>выносится </a:t>
            </a:r>
            <a:r>
              <a:rPr lang="ru-RU" dirty="0">
                <a:solidFill>
                  <a:schemeClr val="tx1"/>
                </a:solidFill>
              </a:rPr>
              <a:t>на публичные слушания в </a:t>
            </a:r>
            <a:r>
              <a:rPr lang="ru-RU" dirty="0" smtClean="0">
                <a:solidFill>
                  <a:schemeClr val="tx1"/>
                </a:solidFill>
              </a:rPr>
              <a:t>сроки, определенные </a:t>
            </a:r>
            <a:r>
              <a:rPr lang="ru-RU" dirty="0">
                <a:solidFill>
                  <a:schemeClr val="tx1"/>
                </a:solidFill>
              </a:rPr>
              <a:t>бюджетным законодательством.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	</a:t>
            </a:r>
            <a:r>
              <a:rPr lang="ru-RU" dirty="0" smtClean="0">
                <a:solidFill>
                  <a:schemeClr val="tx1"/>
                </a:solidFill>
              </a:rPr>
              <a:t>А также на </a:t>
            </a:r>
            <a:r>
              <a:rPr lang="ru-RU" dirty="0">
                <a:solidFill>
                  <a:schemeClr val="tx1"/>
                </a:solidFill>
              </a:rPr>
              <a:t>официальном сайте публикуется «</a:t>
            </a:r>
            <a:r>
              <a:rPr lang="ru-RU" dirty="0" smtClean="0">
                <a:solidFill>
                  <a:schemeClr val="tx1"/>
                </a:solidFill>
              </a:rPr>
              <a:t>Бюджет </a:t>
            </a:r>
            <a:r>
              <a:rPr lang="ru-RU" dirty="0">
                <a:solidFill>
                  <a:schemeClr val="tx1"/>
                </a:solidFill>
              </a:rPr>
              <a:t>для граждан» в соответствии с задачей, обозначенной в Бюджетном Послании Президента РФ от 13 июня 2013 г. </a:t>
            </a: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виде брошюр, либо в виде </a:t>
            </a:r>
            <a:r>
              <a:rPr lang="ru-RU" dirty="0" smtClean="0">
                <a:solidFill>
                  <a:schemeClr val="tx1"/>
                </a:solidFill>
              </a:rPr>
              <a:t>сведений.</a:t>
            </a:r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	Бюджет </a:t>
            </a:r>
            <a:r>
              <a:rPr lang="ru-RU" dirty="0">
                <a:solidFill>
                  <a:schemeClr val="tx1"/>
                </a:solidFill>
              </a:rPr>
              <a:t>для граждан – </a:t>
            </a:r>
            <a:r>
              <a:rPr lang="ru-RU" dirty="0" smtClean="0">
                <a:solidFill>
                  <a:schemeClr val="tx1"/>
                </a:solidFill>
              </a:rPr>
              <a:t>это упрощенная </a:t>
            </a:r>
            <a:r>
              <a:rPr lang="ru-RU" dirty="0">
                <a:solidFill>
                  <a:schemeClr val="tx1"/>
                </a:solidFill>
              </a:rPr>
              <a:t>версия бюджетного документа, которая использует неформальный язык </a:t>
            </a:r>
            <a:r>
              <a:rPr lang="ru-RU" dirty="0" smtClean="0">
                <a:solidFill>
                  <a:schemeClr val="tx1"/>
                </a:solidFill>
              </a:rPr>
              <a:t>и доступные форматы, чтобы облегчить для граждан понимание бюджета и </a:t>
            </a:r>
            <a:r>
              <a:rPr lang="ru-RU" dirty="0">
                <a:solidFill>
                  <a:schemeClr val="tx1"/>
                </a:solidFill>
              </a:rPr>
              <a:t>реализации системы мер по повышению бюджетной грамотности и т.д.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	</a:t>
            </a:r>
            <a:r>
              <a:rPr lang="ru-RU" dirty="0" smtClean="0">
                <a:solidFill>
                  <a:schemeClr val="tx1"/>
                </a:solidFill>
              </a:rPr>
              <a:t>Такая </a:t>
            </a:r>
            <a:r>
              <a:rPr lang="ru-RU" dirty="0">
                <a:solidFill>
                  <a:schemeClr val="tx1"/>
                </a:solidFill>
              </a:rPr>
              <a:t>«упрощенная» версия содержит информационно-аналитический материал, доступный для широкого круга неподготовленных пользователей: основы бюджета и бюджетного процесса, исполнение бюджета, проект бюджета, государственные программы, публичные слушания и другая информация для граждан.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Источники </a:t>
            </a:r>
            <a:r>
              <a:rPr lang="ru-RU" dirty="0">
                <a:solidFill>
                  <a:schemeClr val="tx1"/>
                </a:solidFill>
              </a:rPr>
              <a:t>размещения информации о </a:t>
            </a:r>
            <a:r>
              <a:rPr lang="ru-RU" dirty="0" smtClean="0">
                <a:solidFill>
                  <a:schemeClr val="tx1"/>
                </a:solidFill>
              </a:rPr>
              <a:t>бюджете: 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Официальный </a:t>
            </a:r>
            <a:r>
              <a:rPr lang="ru-RU" dirty="0">
                <a:solidFill>
                  <a:schemeClr val="tx1"/>
                </a:solidFill>
              </a:rPr>
              <a:t>сайт Администрации </a:t>
            </a:r>
            <a:r>
              <a:rPr lang="ru-RU" dirty="0" smtClean="0">
                <a:solidFill>
                  <a:schemeClr val="tx1"/>
                </a:solidFill>
              </a:rPr>
              <a:t>городского округа </a:t>
            </a:r>
            <a:r>
              <a:rPr lang="ru-RU" dirty="0">
                <a:solidFill>
                  <a:schemeClr val="tx1"/>
                </a:solidFill>
              </a:rPr>
              <a:t>Воскресенск Московской </a:t>
            </a:r>
            <a:r>
              <a:rPr lang="ru-RU" dirty="0" smtClean="0">
                <a:solidFill>
                  <a:schemeClr val="tx1"/>
                </a:solidFill>
              </a:rPr>
              <a:t>области: </a:t>
            </a:r>
            <a:r>
              <a:rPr lang="en-US" dirty="0">
                <a:solidFill>
                  <a:srgbClr val="0072C7"/>
                </a:solidFill>
              </a:rPr>
              <a:t>https://</a:t>
            </a:r>
            <a:r>
              <a:rPr lang="en-US" dirty="0" smtClean="0">
                <a:solidFill>
                  <a:srgbClr val="0072C7"/>
                </a:solidFill>
              </a:rPr>
              <a:t>vos-mo.ru/</a:t>
            </a:r>
            <a:r>
              <a:rPr lang="ru-RU" dirty="0" smtClean="0">
                <a:solidFill>
                  <a:srgbClr val="0072C7"/>
                </a:solidFill>
              </a:rPr>
              <a:t> 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Официальное сетевое издание </a:t>
            </a:r>
            <a:r>
              <a:rPr lang="ru-RU" dirty="0">
                <a:solidFill>
                  <a:schemeClr val="tx1"/>
                </a:solidFill>
              </a:rPr>
              <a:t>«Официальный вестник городского округа Воскресенск Московской области»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97217"/>
            <a:ext cx="2245290" cy="96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539032"/>
              </p:ext>
            </p:extLst>
          </p:nvPr>
        </p:nvGraphicFramePr>
        <p:xfrm>
          <a:off x="649940" y="574396"/>
          <a:ext cx="10903227" cy="5762194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57632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5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48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86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14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502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502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82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государственных и муниципальных общеобразовательных организациях проведены мероприятия по обеспечению деятельности советников директора по воспитанию и взаимодействию с детскими общественными объединениями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239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педагогических работников образовательных организаций, получивших ежемесячное денежное вознаграждение за классное руководство (из расчета 5 тыс. рублей в месяц с учетом страховых взносов в государственные внебюджетные фонда, а также районных коэффициентов и процентных надбавок в общей численности педагогических работников такой категории)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5159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детей-инвалидов в возрасте от 1,5 года до 7 лет, охваченных дошкольным образованием, в общей численности детей-инвалидов такого возраста в Московской области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7289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детей-инвалидов в возрасте от 5 до 18 лет, получающих дополнительное образование, от общей численности детей-инвалидов данного возраста в Московской области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5859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детей-инвалидов школьного возраста в Московской области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5859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Государственные и муниципальные общеобразовательные организации, в том числе структурные подразделения указанных организаций, оснащены государственными символами Российской Федерации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Овал 3"/>
          <p:cNvSpPr/>
          <p:nvPr/>
        </p:nvSpPr>
        <p:spPr>
          <a:xfrm>
            <a:off x="11691257" y="6456783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80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94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Прямоугольник 1"/>
          <p:cNvSpPr>
            <a:spLocks noChangeArrowheads="1"/>
          </p:cNvSpPr>
          <p:nvPr/>
        </p:nvSpPr>
        <p:spPr bwMode="auto">
          <a:xfrm>
            <a:off x="1272210" y="312738"/>
            <a:ext cx="6025806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«Социальная защита населения» (04)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формирование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беспрепятственного доступа инвалидов и других маломобильных групп населения к приоритетным объектам и услугам в сфере культуры, образования, пешеходной инфраструктуры и физической культуры, и спорта в городском округе Воскресенск, создание условий для отдыха и оздоровления детей в возрасте от семи до пятнадцати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47 806,0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рублей;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47 881,8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рублей;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48 219,7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sp>
        <p:nvSpPr>
          <p:cNvPr id="137219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7220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7221" name="Picture 10" descr="Вороновский отдел социальной защиты населения Управления социальной защиты населения Троицкого и Новомосковского административных округов города Москв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693" y="4084776"/>
            <a:ext cx="2653417" cy="199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gubkinadm.ru/images/photos/medium/article53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386" y="675861"/>
            <a:ext cx="2521724" cy="252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81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15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723581"/>
              </p:ext>
            </p:extLst>
          </p:nvPr>
        </p:nvGraphicFramePr>
        <p:xfrm>
          <a:off x="795132" y="622784"/>
          <a:ext cx="10614989" cy="4621020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49898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63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98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39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36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566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566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5936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0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72821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81,8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83,8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85,8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87,8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89,8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969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57,78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57,0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57,5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58,0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58,5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9168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детей, охваченных отдыхом и оздоровлением, в общей численности детей в возрасте от 7 до 15 лет, подлежащих оздоровлению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69,07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63,0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63,5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64,0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64,5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82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8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Прямоугольник 1"/>
          <p:cNvSpPr>
            <a:spLocks noChangeArrowheads="1"/>
          </p:cNvSpPr>
          <p:nvPr/>
        </p:nvSpPr>
        <p:spPr bwMode="auto">
          <a:xfrm>
            <a:off x="1530626" y="188914"/>
            <a:ext cx="5836963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«Спорт» (05)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– обеспечение возможности жителям городского округа Воскресенск систематически заниматься физической культурой и спортом, подготовка спортивного резерва для спортивных сборных команд Московской области и спортивных сборных команд Российской Федерации путём формирования государственной системы подготовки спортивного резерва в городском округе Воскресенск, обеспечение эффективного финансового, информационного, методического и кадрового сопровождения деятельности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588 639,6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рублей;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548 617,0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рублей;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562 172,0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146435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6436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46438" name="Picture 2" descr="Спорт — Хакасская Республиканская Детская Библиоте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54" y="4235589"/>
            <a:ext cx="26003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www.sportspng.com/images/11/5fd8b280c175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676" y="844826"/>
            <a:ext cx="2635733" cy="217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83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71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345892"/>
              </p:ext>
            </p:extLst>
          </p:nvPr>
        </p:nvGraphicFramePr>
        <p:xfrm>
          <a:off x="735496" y="447262"/>
          <a:ext cx="10853529" cy="6203046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5292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10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90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66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77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34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0358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1716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2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381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 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51,9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56,26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53,0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54,0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55,0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113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31,76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70,46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70,96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71,46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71,96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046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области, не имеющего противопоказаний для занятий физической культурой и спортом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19,1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19,2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9046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940151"/>
                  </a:ext>
                </a:extLst>
              </a:tr>
              <a:tr h="69046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97,58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84402969"/>
                  </a:ext>
                </a:extLst>
              </a:tr>
              <a:tr h="69046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и спорта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672596" y="6410131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79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Прямоугольник 1"/>
          <p:cNvSpPr>
            <a:spLocks noChangeArrowheads="1"/>
          </p:cNvSpPr>
          <p:nvPr/>
        </p:nvSpPr>
        <p:spPr bwMode="auto">
          <a:xfrm>
            <a:off x="1679575" y="755445"/>
            <a:ext cx="45783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endParaRPr lang="ru-RU" alt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сельского хозяйства» (06)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– устойчивое развитие сельских территорий, повышение уровня жизни сельского населения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13 130,2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рублей;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13 293,5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рублей;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13 454,5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sp>
        <p:nvSpPr>
          <p:cNvPr id="161795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1796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17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07" y="881651"/>
            <a:ext cx="1997075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8" name="Picture 2" descr="Сельское хозяйство 3.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055" y="3528807"/>
            <a:ext cx="280987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85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36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640138"/>
              </p:ext>
            </p:extLst>
          </p:nvPr>
        </p:nvGraphicFramePr>
        <p:xfrm>
          <a:off x="587829" y="467163"/>
          <a:ext cx="10787405" cy="3638306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48239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17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48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42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5415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4582">
                  <a:extLst>
                    <a:ext uri="{9D8B030D-6E8A-4147-A177-3AD203B41FA5}">
                      <a16:colId xmlns:a16="http://schemas.microsoft.com/office/drawing/2014/main" xmlns="" val="2552337623"/>
                    </a:ext>
                  </a:extLst>
                </a:gridCol>
                <a:gridCol w="99391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6772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39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4762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Индекс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производства продукции сельского хозяйства в хозяйствах всех категорий (в сопоставимых ценах) к предыдущему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100,4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100,4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100,4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100,4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689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сельского населения в общей численности населения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2559332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86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020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Прямоугольник 1"/>
          <p:cNvSpPr>
            <a:spLocks noChangeArrowheads="1"/>
          </p:cNvSpPr>
          <p:nvPr/>
        </p:nvSpPr>
        <p:spPr bwMode="auto">
          <a:xfrm>
            <a:off x="1679575" y="745505"/>
            <a:ext cx="457835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dirty="0">
                <a:solidFill>
                  <a:prstClr val="black"/>
                </a:solidFill>
              </a:rPr>
              <a:t> </a:t>
            </a:r>
          </a:p>
          <a:p>
            <a:pPr algn="ctr">
              <a:lnSpc>
                <a:spcPct val="115000"/>
              </a:lnSpc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 и окружающая среда» (07)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</a:t>
            </a:r>
            <a:r>
              <a:rPr lang="ru-RU" spc="-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конституционного права жителей района на благоприятную окружающую среду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32 365,8 тыс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32 374,0 тыс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32 382,6 тыс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рублей.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6915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6916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6917" name="Picture 4" descr="экология&quot; БАРНАУЛ :: Официальный сайт горо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390" y="954986"/>
            <a:ext cx="2978482" cy="182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8" name="Picture 6" descr="экология картинки, Фотографии и изображения - 123R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390" y="3550616"/>
            <a:ext cx="312578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87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90791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987842"/>
              </p:ext>
            </p:extLst>
          </p:nvPr>
        </p:nvGraphicFramePr>
        <p:xfrm>
          <a:off x="854765" y="797063"/>
          <a:ext cx="10654749" cy="44415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8555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56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69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68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05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746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0446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2062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6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7856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проведенных исследований состояния окружающей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7856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ликвидированных отходов, на лесных участках в составе земель лесного фонда, не предоставленных гражданам и юридическим лицам, в общем объеме обнаруженных отходов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00458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населения, участвующего в мероприятиях по формированию экологической культуры и образования населения в сфере защиты окружающей среды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88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8566683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Прямоугольник 1"/>
          <p:cNvSpPr>
            <a:spLocks noChangeArrowheads="1"/>
          </p:cNvSpPr>
          <p:nvPr/>
        </p:nvSpPr>
        <p:spPr bwMode="auto">
          <a:xfrm>
            <a:off x="1197527" y="489642"/>
            <a:ext cx="5491508" cy="546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«Безопасность и обеспечение безопасности жизнедеятельности населения» (08)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комплексное обеспечение безопасности населения и объектов на территории городского округа Воскресенск Московской области, повышение уровня и результативности профилактики преступлений и правонарушений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году – 169 408,3 тыс. рублей;</a:t>
            </a:r>
            <a:endParaRPr lang="ru-RU" altLang="ru-RU" sz="16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2026 году – 153 704,9 тыс. рублей;</a:t>
            </a:r>
            <a:endParaRPr lang="ru-RU" altLang="ru-RU" sz="16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2027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152 915,1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рублей.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1011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1012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71013" name="Picture 2" descr="Безопаснос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03" y="1643890"/>
            <a:ext cx="3827407" cy="327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89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57460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n-US" noProof="0" smtClean="0"/>
              <a:pPr rtl="0"/>
              <a:t>9</a:t>
            </a:fld>
            <a:endParaRPr lang="en-US" noProof="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906161"/>
            <a:ext cx="11042420" cy="5832389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371217"/>
          </a:xfrm>
        </p:spPr>
        <p:txBody>
          <a:bodyPr/>
          <a:lstStyle/>
          <a:p>
            <a:pPr algn="ctr"/>
            <a:r>
              <a:rPr lang="ru-RU" sz="1800" dirty="0">
                <a:hlinkClick r:id="rId4" action="ppaction://hlinksldjump"/>
              </a:rPr>
              <a:t>Основные </a:t>
            </a:r>
            <a:r>
              <a:rPr lang="ru-RU" sz="1800" dirty="0" smtClean="0">
                <a:hlinkClick r:id="rId4" action="ppaction://hlinksldjump"/>
              </a:rPr>
              <a:t>термины и понятия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81289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38436"/>
              </p:ext>
            </p:extLst>
          </p:nvPr>
        </p:nvGraphicFramePr>
        <p:xfrm>
          <a:off x="834888" y="188914"/>
          <a:ext cx="10903224" cy="5814564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5146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4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37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1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164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88182">
                  <a:extLst>
                    <a:ext uri="{9D8B030D-6E8A-4147-A177-3AD203B41FA5}">
                      <a16:colId xmlns:a16="http://schemas.microsoft.com/office/drawing/2014/main" xmlns="" val="3643171893"/>
                    </a:ext>
                  </a:extLst>
                </a:gridCol>
                <a:gridCol w="7881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3938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2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85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Благоустроим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кладбища «Доля кладбищ, соответствующих Региональному стандарту»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66,0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63,68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72,29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78,57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81,71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4218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1379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1419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1376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1334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1293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185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1130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1186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1245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1307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1372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0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Человек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75,69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80,1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78,3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76,5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74,7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0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Снижение уровня криминогенности 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Человек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52,11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30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Прирост уровня безопасности людей на водных объектах, расположенных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762792" y="6484774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90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3588113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829692"/>
              </p:ext>
            </p:extLst>
          </p:nvPr>
        </p:nvGraphicFramePr>
        <p:xfrm>
          <a:off x="665922" y="524083"/>
          <a:ext cx="11032435" cy="5643687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5099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18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56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34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34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336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481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Минуты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38,85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50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Снижение числа погибших при пожарах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53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Обеспеченность населения защитными сооружениями гражданской обороны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55,96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Укомплектованность резервного фонда материальных ресурсов для ликвидации чрезвычайных ситуаций муниципального характера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821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оповещения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26282F"/>
                          </a:solidFill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26282F"/>
                          </a:solidFill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26282F"/>
                          </a:solidFill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26282F"/>
                          </a:solidFill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95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Обеспеченность населения средствами индивидуальной защиты, медицинскими средствами индивидуальной защиты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91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702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Прямоугольник 1"/>
          <p:cNvSpPr>
            <a:spLocks noChangeArrowheads="1"/>
          </p:cNvSpPr>
          <p:nvPr/>
        </p:nvSpPr>
        <p:spPr bwMode="auto">
          <a:xfrm>
            <a:off x="1003852" y="546722"/>
            <a:ext cx="5168901" cy="45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«Жилище» (09)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повышение доступности жилья для населения, обеспечение безопасных и комфортных условий проживания в городском округе Воскресенск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11 811,4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9 668,9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25 867,1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рублей.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6131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6132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76133" name="Picture 2" descr="Ипотека на улучшение жилищных условий в 2020 году: программ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9" y="899148"/>
            <a:ext cx="273685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4" name="Picture 4" descr="Ново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67" y="3641932"/>
            <a:ext cx="2906735" cy="184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92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66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95371"/>
              </p:ext>
            </p:extLst>
          </p:nvPr>
        </p:nvGraphicFramePr>
        <p:xfrm>
          <a:off x="546651" y="333375"/>
          <a:ext cx="10863470" cy="431435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6971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77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91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98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985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985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985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2062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46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56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Тыс. семей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0,013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3124012"/>
                  </a:ext>
                </a:extLst>
              </a:tr>
              <a:tr h="17832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Объем жилищного строительства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Млн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. кв. метров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0,151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0,044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0,044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0,044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0,044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9931945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93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60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Прямоугольник 1"/>
          <p:cNvSpPr>
            <a:spLocks noChangeArrowheads="1"/>
          </p:cNvSpPr>
          <p:nvPr/>
        </p:nvSpPr>
        <p:spPr bwMode="auto">
          <a:xfrm>
            <a:off x="1232451" y="522549"/>
            <a:ext cx="6142383" cy="629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  <a:endParaRPr lang="ru-RU" alt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инженерной инфраструктуры и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энергоэффективности и отрасли обращения с отходами» 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(10)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обеспечение комфортных условий проживания, повышения качества и условий жизни населения на территории городского округа Воскресенск, обеспечение рационального использования энергетических ресурсов за счет реализации мероприятий по энергосбережению и повышению энергетической эффективности, развитие газификации на территории городского округа Воскресенск</a:t>
            </a: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На реализацию муниципальной программы предусматриваются средства в сумме:</a:t>
            </a: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241 707,1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628 499,9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 265 125,8 тыс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рублей.</a:t>
            </a: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6371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6372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6373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6374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6375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86376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617538"/>
            <a:ext cx="2189162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7" name="Picture 8" descr="Инфраструктура — что это такое простыми словами | KtoNaNovenkogo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7" y="3532604"/>
            <a:ext cx="29813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94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12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785987"/>
              </p:ext>
            </p:extLst>
          </p:nvPr>
        </p:nvGraphicFramePr>
        <p:xfrm>
          <a:off x="830425" y="523393"/>
          <a:ext cx="10530001" cy="564639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8239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10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94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02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028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752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0752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7612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66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02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населения, обеспеченного качественной питьевой водой из систем централизованного водоснабжения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38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Увеличение доли сточных вод, очищенных до нормативных значений, в общем объеме сточных вод, пропущенных через очистные сооружения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26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18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созданных и восстановленных объектов коммунальной инфраструктуры, инженерных коммуникаций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18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D).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36,75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318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95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8685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Прямоугольник 1"/>
          <p:cNvSpPr>
            <a:spLocks noChangeArrowheads="1"/>
          </p:cNvSpPr>
          <p:nvPr/>
        </p:nvSpPr>
        <p:spPr bwMode="auto">
          <a:xfrm>
            <a:off x="1580322" y="312738"/>
            <a:ext cx="5163379" cy="595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«Предпринимательство» (11)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endParaRPr lang="ru-RU" altLang="ru-RU" dirty="0"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Достижение устойчиво высоких темпов экономического роста, обеспечивающих повышение уровня жизни жителей городского округа Воскресенск</a:t>
            </a:r>
            <a:r>
              <a:rPr lang="ru-RU" alt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endParaRPr lang="ru-RU" altLang="ru-RU" dirty="0"/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На реализацию муниципальной программы предусматриваются средства в сумме: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2025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году –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2 390,9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рублей;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2026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году – 2 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390,9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тыс. рублей;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2027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году – 2 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390,9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тыс. рублей.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buClr>
                <a:srgbClr val="A53010"/>
              </a:buClr>
              <a:buFont typeface="Wingdings 3" panose="05040102010807070707" pitchFamily="18" charset="2"/>
              <a:buNone/>
            </a:pP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563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64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65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66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67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94568" name="Picture 2" descr="Совместное предпринимательст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3290094"/>
            <a:ext cx="31654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9" name="Picture 4" descr="Мероприятия, направленные на поддержку субъектов малого и среднего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9" y="769938"/>
            <a:ext cx="22383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>
          <a:xfrm>
            <a:off x="11569959" y="6391469"/>
            <a:ext cx="429208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96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2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08814"/>
              </p:ext>
            </p:extLst>
          </p:nvPr>
        </p:nvGraphicFramePr>
        <p:xfrm>
          <a:off x="765313" y="188914"/>
          <a:ext cx="10734260" cy="594431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7584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10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03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13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477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3477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36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2062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реализации мероприятий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финансовый  2023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Прогноз</a:t>
                      </a:r>
                      <a:endParaRPr lang="ru-RU" b="0" dirty="0"/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2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4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созданных рабочих мест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2557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Тысяча 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74,09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76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734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Индекс совокупной результативности реализации мероприятий, направленных на развитие конкуренции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1,435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344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26,51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26,65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29,92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29,95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532635" y="6447454"/>
            <a:ext cx="531845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97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2962016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400300"/>
              </p:ext>
            </p:extLst>
          </p:nvPr>
        </p:nvGraphicFramePr>
        <p:xfrm>
          <a:off x="615821" y="236986"/>
          <a:ext cx="11084767" cy="58677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58235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91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65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40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93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93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286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7375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74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336,71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346,31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319,97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320,82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321,69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279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объектов недвижимого имущества, предоставленных субъектам малого и среднего предпринимательства и физическим лицам, не являющимся индивидуальными предпринимателями и применяющим специальный налоговый режим «налог на профессиональный доход» в рамках оказания имущественной поддержи и (или) предоставления муниципальной преференции для поддержки субъектов малого и среднего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7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24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Квадратные метры 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1226,22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1234,7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1237.1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1240,8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1245,8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8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Обеспеченность населения предприятиями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пос. мест/1000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23,09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23,01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23,04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23,08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17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Обеспеченность населения предприятиями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раб. мест/1000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8,16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8,17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8,18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11569959" y="6391469"/>
            <a:ext cx="522514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98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5247744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Прямоугольник 1"/>
          <p:cNvSpPr>
            <a:spLocks noChangeArrowheads="1"/>
          </p:cNvSpPr>
          <p:nvPr/>
        </p:nvSpPr>
        <p:spPr bwMode="auto">
          <a:xfrm>
            <a:off x="1302026" y="312739"/>
            <a:ext cx="5009875" cy="551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«Управление имуществом и муниципальными финансами» (12)</a:t>
            </a:r>
          </a:p>
          <a:p>
            <a:pPr algn="ctr">
              <a:buClr>
                <a:srgbClr val="A53010"/>
              </a:buClr>
              <a:buFont typeface="Wingdings 3" panose="05040102010807070707" pitchFamily="18" charset="2"/>
              <a:buNone/>
            </a:pPr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 – повышение эффективности управления имуществом и финансами городского округа Воскресенск Московской области, совершенствование муниципальной службы городского округа Воскресенск.</a:t>
            </a:r>
          </a:p>
          <a:p>
            <a:pPr algn="just">
              <a:buClr>
                <a:srgbClr val="A53010"/>
              </a:buClr>
              <a:buFont typeface="Wingdings 3" panose="05040102010807070707" pitchFamily="18" charset="2"/>
              <a:buNone/>
            </a:pPr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pPr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973 119,6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</a:p>
          <a:p>
            <a:pPr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–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893 532,8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рублей;</a:t>
            </a:r>
          </a:p>
          <a:p>
            <a:pPr>
              <a:buClr>
                <a:srgbClr val="A53010"/>
              </a:buClr>
              <a:buFont typeface="Wingdings 3" panose="05040102010807070707" pitchFamily="18" charset="2"/>
              <a:buNone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2027году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796 778,2 тыс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рублей.</a:t>
            </a:r>
          </a:p>
          <a:p>
            <a:pPr>
              <a:buClr>
                <a:srgbClr val="A53010"/>
              </a:buClr>
              <a:buFont typeface="Wingdings 3" panose="05040102010807070707" pitchFamily="18" charset="2"/>
              <a:buNone/>
            </a:pP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4803" name="AutoShape 4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04" name="AutoShape 6" descr="Льготникам Подольска напомнили об информировании органов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05" name="AutoShape 2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06" name="AutoShape 4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07" name="AutoShape 6" descr="Сергей Дугин: «Современная инженерная инфраструктура позволит ...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08" name="AutoShape 2" descr="Муниципальное имущество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4809" name="Picture 6" descr="Муниципальное имущест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113" y="2887663"/>
            <a:ext cx="3088304" cy="246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0" name="Picture 8" descr="муниципальное имущество | Евпаторийская Здравниц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17538"/>
            <a:ext cx="26828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1569959" y="6391469"/>
            <a:ext cx="513184" cy="2892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99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5094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12_TF34076243" id="{94C2722F-8848-4209-9C4C-09427914FB00}" vid="{8B6D946A-4E88-4114-B5AD-CF66231E8EA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19797F-2510-4681-A59B-FCD8F3733FE0}">
  <ds:schemaRefs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16c05727-aa75-4e4a-9b5f-8a80a1165891"/>
    <ds:schemaRef ds:uri="http://schemas.microsoft.com/office/2006/documentManagement/types"/>
    <ds:schemaRef ds:uri="http://schemas.openxmlformats.org/package/2006/metadata/core-properties"/>
    <ds:schemaRef ds:uri="71af3243-3dd4-4a8d-8c0d-dd76da1f02a5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синими сферами</Template>
  <TotalTime>0</TotalTime>
  <Words>20279</Words>
  <Application>Microsoft Office PowerPoint</Application>
  <PresentationFormat>Широкоэкранный</PresentationFormat>
  <Paragraphs>5906</Paragraphs>
  <Slides>124</Slides>
  <Notes>92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124</vt:i4>
      </vt:variant>
    </vt:vector>
  </HeadingPairs>
  <TitlesOfParts>
    <vt:vector size="133" baseType="lpstr">
      <vt:lpstr>Arial</vt:lpstr>
      <vt:lpstr>Calibri</vt:lpstr>
      <vt:lpstr>Century Gothic</vt:lpstr>
      <vt:lpstr>Constantia</vt:lpstr>
      <vt:lpstr>Corbel</vt:lpstr>
      <vt:lpstr>Times New Roman</vt:lpstr>
      <vt:lpstr>Wingdings</vt:lpstr>
      <vt:lpstr>Wingdings 3</vt:lpstr>
      <vt:lpstr>2_Тема Office</vt:lpstr>
      <vt:lpstr>ФИНАНСОВОЕ УПРАВЛЕНИЕ АДМИНИСТРАЦИИ ГОРОДСКОГО ОКРУГА ВОСКРЕСЕНСК МОСКОВСКОЙ ОБЛАСТИ </vt:lpstr>
      <vt:lpstr>БЮДЖЕТ ДЛЯ ГРАЖДАН  по проекту бюджета городского округа воскресенск московской области на 2025 год и плановый период 2026 и 2027 годов</vt:lpstr>
      <vt:lpstr>Уважаемые жители городского округа Воскресенск! </vt:lpstr>
      <vt:lpstr>Содержание</vt:lpstr>
      <vt:lpstr>Основные вехи появления бюджетов в финансовой жизни государств</vt:lpstr>
      <vt:lpstr>Описание административно-территориального деления Воскресенска </vt:lpstr>
      <vt:lpstr>Принцип прозрачности (открытости) бюджета (ст. 36 БК РФ)</vt:lpstr>
      <vt:lpstr>Открытость бюджета городского округа Воскресенск Московской области</vt:lpstr>
      <vt:lpstr>Основные термины и понятия</vt:lpstr>
      <vt:lpstr>Основные понятия и определения </vt:lpstr>
      <vt:lpstr>Презентация PowerPoint</vt:lpstr>
      <vt:lpstr>В зависимости от соотношения доходной и расходной частей бюджета, можно выделить следующие виды бюджетов </vt:lpstr>
      <vt:lpstr>участие в бюджетном процессе  и влияние гражданина на него</vt:lpstr>
      <vt:lpstr>Презентация PowerPoint</vt:lpstr>
      <vt:lpstr>Сведения, необходимые для составления проекта бюджета</vt:lpstr>
      <vt:lpstr>Информация об основных показателях  социально-экономического развития  городского округа Воскресенск</vt:lpstr>
      <vt:lpstr>Информация об основных показателях  социально-экономического развития   городского округа Воскресенск</vt:lpstr>
      <vt:lpstr>Информация об основных задачах и приоритетах ДОЛГОВОЙ политики городского округа на 2025 год и плановый период 2026 и 2027 годов</vt:lpstr>
      <vt:lpstr>Информация об основных задачах и приоритетах  бюджетной политики городского округа на 2025 год и плановый период 2026 и 2027 годов</vt:lpstr>
      <vt:lpstr>   Основные задачи и приоритеты бюджетной политики  городского округа Воскресенск московской области на 2025 год и плановый период 2026 и 2027 годов</vt:lpstr>
      <vt:lpstr>    информация о выполнении  Основных характеристик  Бюджета  </vt:lpstr>
      <vt:lpstr>Основные характеристики  Бюджета  городского округа Воскресенск (в млн. рублях)</vt:lpstr>
      <vt:lpstr>Информация об объеме и структуре налоговых и неналоговых доходов,  а также межбюджетных трансфертов, поступивших в бюджет городского округа воскресенск (в тыс.рублях) </vt:lpstr>
      <vt:lpstr>Информация об объеме и структуре налоговых и неналоговых доходов,  а также межбюджетных трансфертов, поступивших в бюджет городского округа воскресенск (в тыс.рублях)</vt:lpstr>
      <vt:lpstr>Информация об объеме и структуре налоговых и неналоговых доходов,  а также межбюджетных трансфертов, поступивших в бюджет городского округа Воскресенск (в тыс.рублях) </vt:lpstr>
      <vt:lpstr>Информация об Удельном объеме налоговых и неналоговых доходов  бюджета городского округа воскресенск в расчете на душу населения в сравнении  с другими муниципальными образованиями Московской области  </vt:lpstr>
      <vt:lpstr>Информация о налоговых льготах и ставках налогов    установленные представительными органами местного самоуправления  На территории городского округа Воскресенск Московской области налоговые льготы предусмотрены отдельным категориям налогоплательщиков по налогу на имущество физических лиц и земельному  налогу. </vt:lpstr>
      <vt:lpstr>Земельный налог</vt:lpstr>
      <vt:lpstr>Ставки об уплате земельного налога (решение Совета депутатов городского  округа Воскресенск Московской области от 18.11.2019 № 52/6 «о земельном налоге  на территории городского округа Воскресенск московской области  (с изменениями от 27.02.2020 № 142/14, 22.05.2020 № 217/19, 29.10.2020 № 283/28, 25.02.2021 № 337/36,  22.12.2022 № 619/85, 27.10.2023 № 840/111, 18.06.2024 № 948/130, 24.10.2024 № 32/4) </vt:lpstr>
      <vt:lpstr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 городского округа Воскресенск московской области (тыс.рублей)</vt:lpstr>
      <vt:lpstr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городского округа Воскресенск московской области (тыс.рублей)</vt:lpstr>
      <vt:lpstr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городского округа  Воскресенск московской области (тыс.рублей)</vt:lpstr>
      <vt:lpstr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городского округа Воскресенск московской области (тыс.рублей)</vt:lpstr>
      <vt:lpstr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 городского округа Воскресенск московской области (тыс.рублей)</vt:lpstr>
      <vt:lpstr>Налог на имущество физических лиц</vt:lpstr>
      <vt:lpstr>Ставки об уплате налога на имущество физических лиц (Решение Совета депутатов городского округа Воскресенск Московской области от 18.11.2019 № 53/6  «О налоге на имущество физических лиц на территории городского округа Воскресенск Московской области»   (с изменениями от 22.05.2020 № 218/19, 24.10.2024 № 33/4)</vt:lpstr>
      <vt:lpstr>Информация об оценке налоговых расходов в связи с предоставлением льгот, установленных представительными органами местного самоуправления в соответствии с порядком, утвержденным нормативно-правовым актом  городского округа Воскресенск московской области (тыс.рублей)</vt:lpstr>
      <vt:lpstr>Сведения о расходах по разделам и подразделам классификации расходов бюджета на 2025 год и плановый период 2026 и 2027 годов в сравнении с 2024 годом (млн. рублей)</vt:lpstr>
      <vt:lpstr>Сведения о расходах БЮДЖЕТА ГОРОДСКОГО ОКРУГА ВОСКРЕСЕНСК по разделам и подразделам классификации расходов на 2025 год и плановый период 2026 и 2027 годов в сравнении с 2024 годом                                                         (в тыс. руб.)</vt:lpstr>
      <vt:lpstr>Сведения о расходах БЮДЖЕТА ГОРОДСКОГО ОКРУГА ВОСКРЕСЕНСК по разделам и подразделам классификации расходов на 2025 год и плановый период 2026 и 2027 годов в сравнении с 2024 годом                                                         (в тыс. руб.)</vt:lpstr>
      <vt:lpstr>Сведения о расходах БЮДЖЕТА ГОРОДСКОГО ОКРУГА ВОСКРЕСЕНСК по разделам и подразделам классификации расходов на 2025 год и плановый период 2026 и 2027 годов в сравнении с 2024 годом                                                        (в тыс. руб.)</vt:lpstr>
      <vt:lpstr>Сведения о расходах БЮДЖЕТА ГОРОДСКОГО ОКРУГА ВОСКРЕСЕНСК по разделам и подразделам классификации расходов на 2025 год и плановый период 2026 и 2027 годов в сравнении с 2024 годом                                                         (в тыс. руб.)</vt:lpstr>
      <vt:lpstr>Сведения о расходах БЮДЖЕТА ГОРОДСКОГО ОКРУГА ВОСКРЕСЕНСК по разделам и подразделам классификации расходов на 2025 год и плановый период 2026 и 2027 годов в сравнении с 2024 годом                                                                    (в тыс. руб.)</vt:lpstr>
      <vt:lpstr>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                                                                     (в тыс. руб.)</vt:lpstr>
      <vt:lpstr>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                                                                      (в тыс. руб.)</vt:lpstr>
      <vt:lpstr>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                                                                      (в тыс. руб.)</vt:lpstr>
      <vt:lpstr>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                                                                       (в тыс. руб.)</vt:lpstr>
      <vt:lpstr>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                                                                      (в тыс. руб.)</vt:lpstr>
      <vt:lpstr>Сведения о расходах БЮДЖЕТА ГОРОДСКОГО ОКРУГА ВОСКРЕСЕНСК по разделам и подразделам классификации расходов на 2024 год и плановый период 2025 и 2026 годов в сравнении с 2023 годом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 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                                                               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информация о расходах БЮДЖЕТА ГОРОДСКОГО ОКРУГА ВОСКРЕСЕНСК в разрезе муниципальных ПРОГРАММ на 2025 год и плановый период 2026 и 2027 годов в сравнении с 2024 годом                                                                                   (в 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Дефицит бюджета городского округа Воскресенск </vt:lpstr>
      <vt:lpstr>Сведения об объеме и структуре муниципального долга городского округа Воскресенск Московской области,  а также расходы на его обслуживание в млн. руб.</vt:lpstr>
      <vt:lpstr>Контактная информация</vt:lpstr>
      <vt:lpstr>Спасибо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2020-10-28T06:39:08Z</dcterms:created>
  <dcterms:modified xsi:type="dcterms:W3CDTF">2024-11-19T05:42:50Z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