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408813897606715E-2"/>
          <c:y val="0.11367269683836863"/>
          <c:w val="0.96250003320312072"/>
          <c:h val="0.5512976866496436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tx>
                <c:rich>
                  <a:bodyPr/>
                  <a:lstStyle/>
                  <a:p>
                    <a:fld id="{9906EEB4-4585-44F8-912C-4FCBD08E5657}" type="VALUE">
                      <a:rPr lang="ru-RU"/>
                      <a:pPr/>
                      <a:t>[ЗНАЧЕНИЕ]</a:t>
                    </a:fld>
                    <a:r>
                      <a:rPr lang="ru-RU"/>
                      <a:t>  тыс. руб.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9.4442409765652477E-2"/>
                  <c:y val="3.8821543153165723E-2"/>
                </c:manualLayout>
              </c:layout>
              <c:tx>
                <c:rich>
                  <a:bodyPr/>
                  <a:lstStyle/>
                  <a:p>
                    <a:fld id="{8C3EA701-A11A-477E-A5E7-565B2168FE29}" type="VALUE">
                      <a:rPr lang="ru-RU"/>
                      <a:pPr/>
                      <a:t>[ЗНАЧЕНИЕ]</a:t>
                    </a:fld>
                    <a:r>
                      <a:rPr lang="ru-RU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03197593341216"/>
                      <c:h val="0.1156019247594050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7866232233010085E-2"/>
                  <c:y val="-5.803652668416448E-2"/>
                </c:manualLayout>
              </c:layout>
              <c:tx>
                <c:rich>
                  <a:bodyPr/>
                  <a:lstStyle/>
                  <a:p>
                    <a:fld id="{E0485EA0-CA0D-46FA-86BA-E76DF12C63D4}" type="VALUE">
                      <a:rPr lang="ru-RU"/>
                      <a:pPr/>
                      <a:t>[ЗНАЧЕНИЕ]</a:t>
                    </a:fld>
                    <a:r>
                      <a:rPr lang="ru-RU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541666666666666"/>
                      <c:h val="0.1180555555555555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0042611074098016E-4"/>
                  <c:y val="2.0919728783902011E-2"/>
                </c:manualLayout>
              </c:layout>
              <c:tx>
                <c:rich>
                  <a:bodyPr/>
                  <a:lstStyle/>
                  <a:p>
                    <a:fld id="{5C19B7E8-CACD-4283-A04E-107AE3B92B11}" type="VALUE">
                      <a:rPr lang="ru-RU"/>
                      <a:pPr/>
                      <a:t>[ЗНАЧЕНИЕ]</a:t>
                    </a:fld>
                    <a:r>
                      <a:rPr lang="ru-RU"/>
                      <a:t> тыс.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30555555555554"/>
                      <c:h val="0.1145833333333333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Лист1!$A$1:$A$4</c:f>
              <c:strCache>
                <c:ptCount val="4"/>
                <c:pt idx="0">
                  <c:v>Подпрограмма «Дошкольное образование»</c:v>
                </c:pt>
                <c:pt idx="1">
                  <c:v>Подпрограмма «Общее образование»</c:v>
                </c:pt>
                <c:pt idx="2">
                  <c:v>Подпрограмма «Дополнительное образование детей»</c:v>
                </c:pt>
                <c:pt idx="3">
                  <c:v>Подпрограмма «Другие вопросы в области образования»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3076671.6</c:v>
                </c:pt>
                <c:pt idx="1">
                  <c:v>4793511.9000000004</c:v>
                </c:pt>
                <c:pt idx="2">
                  <c:v>690593.1</c:v>
                </c:pt>
                <c:pt idx="3">
                  <c:v>42773.4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9055041149789085"/>
          <c:w val="1"/>
          <c:h val="0.200036556212391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2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17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54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087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0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659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8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83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57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1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3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8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4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34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43644-4DD4-4984-850C-9F03CFB6009C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372EEC-A2D0-46C8-8581-7AE4F6DD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4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1584" y="444439"/>
            <a:ext cx="9144000" cy="1032669"/>
          </a:xfrm>
          <a:ln w="88900" cmpd="sng">
            <a:solidFill>
              <a:schemeClr val="accent1">
                <a:alpha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+mn-lt"/>
              </a:rPr>
              <a:t>ОБРАЗОВАНИЕ</a:t>
            </a:r>
            <a:endParaRPr lang="ru-RU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r="16283"/>
          <a:stretch/>
        </p:blipFill>
        <p:spPr>
          <a:xfrm>
            <a:off x="7787053" y="2173898"/>
            <a:ext cx="4220307" cy="33337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6776" y="2265728"/>
            <a:ext cx="6431085" cy="3150089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ru-RU" sz="4400" b="1" dirty="0"/>
              <a:t>Муниципальная программа </a:t>
            </a:r>
            <a:endParaRPr lang="ru-RU" sz="4400" dirty="0"/>
          </a:p>
          <a:p>
            <a:r>
              <a:rPr lang="ru-RU" sz="4400" b="1" dirty="0"/>
              <a:t>«Развитие системы образования и воспитания </a:t>
            </a:r>
            <a:endParaRPr lang="ru-RU" sz="4400" b="1" dirty="0" smtClean="0"/>
          </a:p>
          <a:p>
            <a:pPr>
              <a:spcBef>
                <a:spcPts val="0"/>
              </a:spcBef>
            </a:pPr>
            <a:r>
              <a:rPr lang="ru-RU" sz="4400" b="1" dirty="0" smtClean="0"/>
              <a:t>в </a:t>
            </a:r>
            <a:r>
              <a:rPr lang="ru-RU" sz="4400" b="1" dirty="0"/>
              <a:t>Воскресенском муниципальном районе </a:t>
            </a:r>
            <a:endParaRPr lang="ru-RU" sz="4400" b="1" dirty="0" smtClean="0"/>
          </a:p>
          <a:p>
            <a:pPr>
              <a:spcBef>
                <a:spcPts val="0"/>
              </a:spcBef>
            </a:pPr>
            <a:r>
              <a:rPr lang="ru-RU" sz="4400" b="1" dirty="0" smtClean="0"/>
              <a:t>на </a:t>
            </a:r>
            <a:r>
              <a:rPr lang="ru-RU" sz="4400" b="1" dirty="0"/>
              <a:t>2017-2021 годы»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4710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9" y="4872979"/>
            <a:ext cx="3862021" cy="1975787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81200" y="351692"/>
            <a:ext cx="9144000" cy="773724"/>
          </a:xfrm>
          <a:prstGeom prst="rect">
            <a:avLst/>
          </a:prstGeom>
          <a:ln w="88900" cmpd="sng">
            <a:solidFill>
              <a:schemeClr val="accent1">
                <a:alpha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14400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Структура отрасли «Образование»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1389186"/>
            <a:ext cx="9144000" cy="756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 «Управление образования Воскресенского муниципального района Московской области»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2661" y="2672862"/>
            <a:ext cx="2610339" cy="1645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учреждения, реализующие программы начального общего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27853" y="2672862"/>
            <a:ext cx="2474547" cy="2292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Образовательные учреждения, реализующие программы основного общего и среднего (полного) общего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79358" y="2672862"/>
            <a:ext cx="2542442" cy="1166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Муниципальные учреждения дополнительного образования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2661" y="4688521"/>
            <a:ext cx="2610339" cy="1213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 муниципальных учреждений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27853" y="5372099"/>
            <a:ext cx="247454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 муниципальных учреждений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79358" y="4182208"/>
            <a:ext cx="2542442" cy="105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 ДО «Фантазия»</a:t>
            </a:r>
          </a:p>
          <a:p>
            <a:pPr algn="ctr"/>
            <a:r>
              <a:rPr lang="ru-RU" dirty="0" smtClean="0"/>
              <a:t>МУ ДО «ЦВР «Досуг»</a:t>
            </a:r>
          </a:p>
        </p:txBody>
      </p:sp>
      <p:cxnSp>
        <p:nvCxnSpPr>
          <p:cNvPr id="13" name="Прямая со стрелкой 12"/>
          <p:cNvCxnSpPr>
            <a:endCxn id="6" idx="0"/>
          </p:cNvCxnSpPr>
          <p:nvPr/>
        </p:nvCxnSpPr>
        <p:spPr>
          <a:xfrm flipH="1">
            <a:off x="2377831" y="2074985"/>
            <a:ext cx="1842478" cy="597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69792" y="2145324"/>
            <a:ext cx="0" cy="52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9875226" y="2145324"/>
            <a:ext cx="1083653" cy="527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2"/>
            <a:endCxn id="9" idx="0"/>
          </p:cNvCxnSpPr>
          <p:nvPr/>
        </p:nvCxnSpPr>
        <p:spPr>
          <a:xfrm>
            <a:off x="2377831" y="4318000"/>
            <a:ext cx="0" cy="3705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9598758" y="2672862"/>
            <a:ext cx="2313842" cy="824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Прочие учреждения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9598758" y="3839309"/>
            <a:ext cx="2313842" cy="1205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МОУ ППМСП «Центр </a:t>
            </a:r>
            <a:r>
              <a:rPr lang="ru-RU" dirty="0" err="1" smtClean="0"/>
              <a:t>ДиК</a:t>
            </a:r>
            <a:r>
              <a:rPr lang="ru-RU" dirty="0" smtClean="0"/>
              <a:t>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МУ ДПО «ВНМЦ»</a:t>
            </a:r>
            <a:endParaRPr lang="ru-RU" dirty="0"/>
          </a:p>
        </p:txBody>
      </p:sp>
      <p:cxnSp>
        <p:nvCxnSpPr>
          <p:cNvPr id="46" name="Прямая со стрелкой 45"/>
          <p:cNvCxnSpPr>
            <a:endCxn id="8" idx="0"/>
          </p:cNvCxnSpPr>
          <p:nvPr/>
        </p:nvCxnSpPr>
        <p:spPr>
          <a:xfrm>
            <a:off x="8050579" y="2145324"/>
            <a:ext cx="0" cy="52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7" idx="2"/>
            <a:endCxn id="10" idx="0"/>
          </p:cNvCxnSpPr>
          <p:nvPr/>
        </p:nvCxnSpPr>
        <p:spPr>
          <a:xfrm>
            <a:off x="5265127" y="4965700"/>
            <a:ext cx="0" cy="406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8" idx="2"/>
            <a:endCxn id="11" idx="0"/>
          </p:cNvCxnSpPr>
          <p:nvPr/>
        </p:nvCxnSpPr>
        <p:spPr>
          <a:xfrm>
            <a:off x="8050579" y="3839308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39" idx="2"/>
            <a:endCxn id="40" idx="0"/>
          </p:cNvCxnSpPr>
          <p:nvPr/>
        </p:nvCxnSpPr>
        <p:spPr>
          <a:xfrm>
            <a:off x="10755679" y="3497385"/>
            <a:ext cx="0" cy="34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14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946030" y="298938"/>
            <a:ext cx="9144000" cy="1185741"/>
          </a:xfrm>
          <a:prstGeom prst="rect">
            <a:avLst/>
          </a:prstGeom>
          <a:ln w="88900" cmpd="sng">
            <a:solidFill>
              <a:schemeClr val="accent1">
                <a:alpha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/>
              <a:t>Основные приоритеты развития сферы образования</a:t>
            </a:r>
            <a:endParaRPr lang="ru-RU" sz="3200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06" y="1688123"/>
            <a:ext cx="4765431" cy="47654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5337" y="1688123"/>
            <a:ext cx="6101863" cy="4976446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обеспечение </a:t>
            </a:r>
            <a:r>
              <a:rPr lang="ru-RU" sz="2000" dirty="0"/>
              <a:t>доступности образовательных услуг через развитие сети образовательных организаций и внедрение современных организационно-экономических моделей предоставления образовательных услуг, </a:t>
            </a:r>
            <a:endParaRPr lang="ru-RU" sz="2000" dirty="0" smtClean="0"/>
          </a:p>
          <a:p>
            <a:r>
              <a:rPr lang="ru-RU" sz="2000" dirty="0" smtClean="0"/>
              <a:t>развитие </a:t>
            </a:r>
            <a:r>
              <a:rPr lang="ru-RU" sz="2000" dirty="0"/>
              <a:t>кадрового потенциала системы образования, обновление содержания и технологий образования, состава и компетенции педагогических кадров для обеспечения высокого качества образования в соответствии с федеральными государственными образовательными стандартами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развитие материально-технической базы в муниципальных образовательных организациях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714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643656"/>
              </p:ext>
            </p:extLst>
          </p:nvPr>
        </p:nvGraphicFramePr>
        <p:xfrm>
          <a:off x="1682261" y="1484679"/>
          <a:ext cx="9267092" cy="519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946030" y="298938"/>
            <a:ext cx="9888416" cy="1185741"/>
          </a:xfrm>
          <a:prstGeom prst="rect">
            <a:avLst/>
          </a:prstGeom>
          <a:ln w="88900" cmpd="sng">
            <a:solidFill>
              <a:schemeClr val="accent1">
                <a:alpha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14400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Структура расходов Муниципальной программы «Развитие системы образования и воспитания </a:t>
            </a:r>
            <a:r>
              <a:rPr lang="ru-RU" b="1" dirty="0" smtClean="0"/>
              <a:t>в </a:t>
            </a:r>
            <a:r>
              <a:rPr lang="ru-RU" b="1" dirty="0"/>
              <a:t>Воскресенском муниципальном районе </a:t>
            </a:r>
            <a:br>
              <a:rPr lang="ru-RU" b="1" dirty="0"/>
            </a:br>
            <a:r>
              <a:rPr lang="ru-RU" b="1" dirty="0"/>
              <a:t>на 2017-2021 годы</a:t>
            </a:r>
            <a:r>
              <a:rPr lang="ru-RU" b="1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98564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5032" y="307587"/>
            <a:ext cx="10308856" cy="15036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рамках подпрограммы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Развитие дошкольного образования» </a:t>
            </a:r>
            <a:r>
              <a:rPr lang="ru-RU" b="1" dirty="0" smtClean="0"/>
              <a:t>предусматривается: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16061" y="2140805"/>
            <a:ext cx="6457827" cy="422482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финансовое </a:t>
            </a:r>
            <a:r>
              <a:rPr lang="ru-RU" dirty="0"/>
              <a:t>обеспечение государственных гарантий реализации прав граждан на получение общедоступного и бесплатного дошкольного </a:t>
            </a:r>
            <a:r>
              <a:rPr lang="ru-RU" dirty="0" smtClean="0"/>
              <a:t>образования;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деятельности дошкольных образовательных </a:t>
            </a:r>
            <a:r>
              <a:rPr lang="ru-RU" dirty="0" smtClean="0"/>
              <a:t>организаций;</a:t>
            </a:r>
          </a:p>
          <a:p>
            <a:r>
              <a:rPr lang="ru-RU" dirty="0" smtClean="0"/>
              <a:t>укрепление </a:t>
            </a:r>
            <a:r>
              <a:rPr lang="ru-RU" dirty="0"/>
              <a:t>материально-технической базы муниципальных дошкольных образовательных </a:t>
            </a:r>
            <a:r>
              <a:rPr lang="ru-RU" dirty="0" smtClean="0"/>
              <a:t>организаций;</a:t>
            </a:r>
          </a:p>
          <a:p>
            <a:r>
              <a:rPr lang="ru-RU" dirty="0" smtClean="0"/>
              <a:t>закупка </a:t>
            </a:r>
            <a:r>
              <a:rPr lang="ru-RU" dirty="0"/>
              <a:t>оборудования для дошкольных образовательных организаций - победителей областного конкурса на присвоение статуса Региональной инновационной площадки в 2019 </a:t>
            </a:r>
            <a:r>
              <a:rPr lang="ru-RU" dirty="0" smtClean="0"/>
              <a:t>году;</a:t>
            </a:r>
          </a:p>
          <a:p>
            <a:r>
              <a:rPr lang="ru-RU" dirty="0" smtClean="0"/>
              <a:t>мероприятия </a:t>
            </a:r>
            <a:r>
              <a:rPr lang="ru-RU" dirty="0"/>
              <a:t>по проведению капитального ремонта в муниципальных дошкольных образовательных организациях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r="9253"/>
          <a:stretch/>
        </p:blipFill>
        <p:spPr>
          <a:xfrm>
            <a:off x="580292" y="2140806"/>
            <a:ext cx="4624754" cy="37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5032" y="307587"/>
            <a:ext cx="7491045" cy="15036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 рамках подпрограммы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«Развитие </a:t>
            </a:r>
            <a:r>
              <a:rPr lang="ru-RU" b="1"/>
              <a:t>общего </a:t>
            </a:r>
            <a:r>
              <a:rPr lang="ru-RU" b="1" smtClean="0"/>
              <a:t>образования» </a:t>
            </a:r>
            <a:r>
              <a:rPr lang="ru-RU" b="1" dirty="0" smtClean="0"/>
              <a:t>предусматривается: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6769" y="1934309"/>
            <a:ext cx="10467120" cy="443132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обеспечение </a:t>
            </a:r>
            <a:r>
              <a:rPr lang="ru-RU" dirty="0"/>
              <a:t>государственных гарантий реализации прав граждан на получение общедоступного и бесплатного </a:t>
            </a:r>
            <a:r>
              <a:rPr lang="ru-RU" dirty="0" smtClean="0"/>
              <a:t>начального</a:t>
            </a:r>
            <a:r>
              <a:rPr lang="ru-RU" dirty="0"/>
              <a:t>, основного общего, среднего общего </a:t>
            </a:r>
            <a:r>
              <a:rPr lang="ru-RU" dirty="0" smtClean="0"/>
              <a:t>образования;</a:t>
            </a:r>
          </a:p>
          <a:p>
            <a:r>
              <a:rPr lang="ru-RU" dirty="0"/>
              <a:t>обеспечение деятельности школ-детских садов, школ начальных, неполных средних и средних, школ- интернатов;</a:t>
            </a:r>
          </a:p>
          <a:p>
            <a:r>
              <a:rPr lang="ru-RU" dirty="0" smtClean="0"/>
              <a:t>оказание услуг по присмотру и уходу за детьми в муниципальных общеобразовательных организациях для установленной льготной категории граждан;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подвоза обучающихся к месту обучения в муниципальные общеобразовательные организации, расположенные в сельских населенных </a:t>
            </a:r>
            <a:r>
              <a:rPr lang="ru-RU" dirty="0" smtClean="0"/>
              <a:t>пунктах;</a:t>
            </a:r>
          </a:p>
          <a:p>
            <a:r>
              <a:rPr lang="ru-RU" dirty="0" smtClean="0"/>
              <a:t>укрепление </a:t>
            </a:r>
            <a:r>
              <a:rPr lang="ru-RU" dirty="0"/>
              <a:t>материально-технической базы </a:t>
            </a:r>
            <a:r>
              <a:rPr lang="ru-RU" dirty="0" smtClean="0"/>
              <a:t>учреждений, а также  </a:t>
            </a:r>
            <a:r>
              <a:rPr lang="ru-RU" dirty="0"/>
              <a:t>приобретение автобусов для доставки обучающихся в общеобразовательные, расположенные в сельских населенных </a:t>
            </a:r>
            <a:r>
              <a:rPr lang="ru-RU" dirty="0" smtClean="0"/>
              <a:t>пунктах;</a:t>
            </a:r>
          </a:p>
          <a:p>
            <a:r>
              <a:rPr lang="ru-RU" dirty="0" smtClean="0"/>
              <a:t>закупка </a:t>
            </a:r>
            <a:r>
              <a:rPr lang="ru-RU" dirty="0"/>
              <a:t>оборудования для муниципальных общеобразовательных организаций - победителей областного конкурса на присвоение статуса Региональной инновационной площадки Московской </a:t>
            </a:r>
            <a:r>
              <a:rPr lang="ru-RU" dirty="0" smtClean="0"/>
              <a:t>на </a:t>
            </a:r>
            <a:r>
              <a:rPr lang="ru-RU" dirty="0"/>
              <a:t>2019 </a:t>
            </a:r>
            <a:r>
              <a:rPr lang="ru-RU" dirty="0" smtClean="0"/>
              <a:t>год;</a:t>
            </a:r>
          </a:p>
          <a:p>
            <a:r>
              <a:rPr lang="ru-RU" dirty="0" smtClean="0"/>
              <a:t>мероприятия </a:t>
            </a:r>
            <a:r>
              <a:rPr lang="ru-RU" dirty="0"/>
              <a:t>по проведению капитального ремонта в муниципальных общеобразовательных </a:t>
            </a:r>
            <a:r>
              <a:rPr lang="ru-RU" dirty="0" smtClean="0"/>
              <a:t>организациях;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предоставление </a:t>
            </a:r>
            <a:r>
              <a:rPr lang="ru-RU" dirty="0"/>
              <a:t>компенсаций стоимости питания, а также компенсаций проезда к месту учебы и обратно отдельным категориям обучающихся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деятельности комиссий по делам несовершеннолетних и защите их </a:t>
            </a:r>
            <a:r>
              <a:rPr lang="ru-RU" dirty="0" smtClean="0"/>
              <a:t>прав.</a:t>
            </a:r>
            <a:endParaRPr lang="ru-RU" dirty="0"/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933" y="70338"/>
            <a:ext cx="2185956" cy="17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65032" y="307587"/>
            <a:ext cx="7491045" cy="1503628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3"/>
          <a:stretch/>
        </p:blipFill>
        <p:spPr>
          <a:xfrm>
            <a:off x="5485430" y="2886134"/>
            <a:ext cx="6461922" cy="375460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r="1059"/>
          <a:stretch/>
        </p:blipFill>
        <p:spPr>
          <a:xfrm>
            <a:off x="5485430" y="307587"/>
            <a:ext cx="3543300" cy="2439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r="8087"/>
          <a:stretch/>
        </p:blipFill>
        <p:spPr>
          <a:xfrm>
            <a:off x="9191452" y="307587"/>
            <a:ext cx="2755900" cy="2423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/>
          <a:stretch/>
        </p:blipFill>
        <p:spPr>
          <a:xfrm>
            <a:off x="1257195" y="1519101"/>
            <a:ext cx="3987276" cy="51040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250" y="-47314"/>
            <a:ext cx="2956562" cy="1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2971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402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ОБРАЗОВАНИЕ</vt:lpstr>
      <vt:lpstr>Презентация PowerPoint</vt:lpstr>
      <vt:lpstr>Презентация PowerPoint</vt:lpstr>
      <vt:lpstr>Презентация PowerPoint</vt:lpstr>
      <vt:lpstr>В рамках подпрограммы  «Развитие дошкольного образования» предусматривается: </vt:lpstr>
      <vt:lpstr>В рамках подпрограммы  «Развитие общего образования» предусматривается: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</dc:title>
  <dc:creator>Михайлова Ольга Александровна</dc:creator>
  <cp:lastModifiedBy>Рожнова Елена Михайловна</cp:lastModifiedBy>
  <cp:revision>16</cp:revision>
  <dcterms:created xsi:type="dcterms:W3CDTF">2019-02-06T08:06:31Z</dcterms:created>
  <dcterms:modified xsi:type="dcterms:W3CDTF">2019-02-06T12:29:27Z</dcterms:modified>
</cp:coreProperties>
</file>