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16"/>
  </p:notesMasterIdLst>
  <p:sldIdLst>
    <p:sldId id="537" r:id="rId2"/>
    <p:sldId id="534" r:id="rId3"/>
    <p:sldId id="535" r:id="rId4"/>
    <p:sldId id="536" r:id="rId5"/>
    <p:sldId id="538" r:id="rId6"/>
    <p:sldId id="540" r:id="rId7"/>
    <p:sldId id="539" r:id="rId8"/>
    <p:sldId id="549" r:id="rId9"/>
    <p:sldId id="529" r:id="rId10"/>
    <p:sldId id="548" r:id="rId11"/>
    <p:sldId id="547" r:id="rId12"/>
    <p:sldId id="546" r:id="rId13"/>
    <p:sldId id="550" r:id="rId14"/>
    <p:sldId id="494" r:id="rId15"/>
  </p:sldIdLst>
  <p:sldSz cx="9145588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B89C1"/>
    <a:srgbClr val="3197E0"/>
    <a:srgbClr val="72B1D7"/>
    <a:srgbClr val="6E97C8"/>
    <a:srgbClr val="3484C9"/>
    <a:srgbClr val="E6EDF6"/>
    <a:srgbClr val="F0F4FA"/>
    <a:srgbClr val="F7F7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9322" autoAdjust="0"/>
  </p:normalViewPr>
  <p:slideViewPr>
    <p:cSldViewPr>
      <p:cViewPr>
        <p:scale>
          <a:sx n="100" d="100"/>
          <a:sy n="100" d="100"/>
        </p:scale>
        <p:origin x="-1260" y="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49E04-C0D2-4176-9D3D-C96A1569A0A9}" type="doc">
      <dgm:prSet loTypeId="urn:microsoft.com/office/officeart/2008/layout/RadialCluster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57DE2F-A5B7-469B-B138-C7AE16F7150E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1200" dirty="0" smtClean="0"/>
            <a:t>Владими</a:t>
          </a:r>
          <a:r>
            <a:rPr lang="ru-RU" sz="1200" i="1" dirty="0" smtClean="0"/>
            <a:t>р</a:t>
          </a:r>
          <a:endParaRPr lang="ru-RU" sz="1200" i="1" dirty="0"/>
        </a:p>
      </dgm:t>
    </dgm:pt>
    <dgm:pt modelId="{0F8AC002-8D62-4FB1-9EE3-1F1A27963111}" type="parTrans" cxnId="{FA382697-1A8A-4265-9027-EB27D9955AA4}">
      <dgm:prSet/>
      <dgm:spPr/>
      <dgm:t>
        <a:bodyPr/>
        <a:lstStyle/>
        <a:p>
          <a:endParaRPr lang="ru-RU" sz="1800"/>
        </a:p>
      </dgm:t>
    </dgm:pt>
    <dgm:pt modelId="{0EB4F4E2-29BC-4C5D-9DAB-0D4BE32B7E28}" type="sibTrans" cxnId="{FA382697-1A8A-4265-9027-EB27D9955AA4}">
      <dgm:prSet/>
      <dgm:spPr/>
      <dgm:t>
        <a:bodyPr/>
        <a:lstStyle/>
        <a:p>
          <a:endParaRPr lang="ru-RU" sz="1800"/>
        </a:p>
      </dgm:t>
    </dgm:pt>
    <dgm:pt modelId="{3BB238D4-1ABB-4C76-A629-D64C8E424057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200" dirty="0" smtClean="0"/>
            <a:t>Рязань</a:t>
          </a:r>
          <a:endParaRPr lang="ru-RU" sz="1200" dirty="0"/>
        </a:p>
      </dgm:t>
    </dgm:pt>
    <dgm:pt modelId="{8C0FA768-568A-4CB9-ADBC-47170B8479DF}" type="parTrans" cxnId="{FC1F38AE-93AB-48C0-B291-E16201CEEF3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3883B4F5-24EA-468D-8548-D2438B40C544}" type="sibTrans" cxnId="{FC1F38AE-93AB-48C0-B291-E16201CEEF31}">
      <dgm:prSet/>
      <dgm:spPr/>
      <dgm:t>
        <a:bodyPr/>
        <a:lstStyle/>
        <a:p>
          <a:endParaRPr lang="ru-RU" sz="1800"/>
        </a:p>
      </dgm:t>
    </dgm:pt>
    <dgm:pt modelId="{F4D3A6F8-0821-4A23-923E-2879F225D1B8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200" dirty="0" smtClean="0"/>
            <a:t>Воскресенск</a:t>
          </a:r>
          <a:endParaRPr lang="ru-RU" sz="1200" dirty="0"/>
        </a:p>
      </dgm:t>
    </dgm:pt>
    <dgm:pt modelId="{9EE77B22-B999-40A8-B64A-EA85D97A7043}" type="parTrans" cxnId="{68DEAD2A-36D4-4A36-9500-ED70E1162E5A}">
      <dgm:prSet/>
      <dgm:spPr/>
      <dgm:t>
        <a:bodyPr/>
        <a:lstStyle/>
        <a:p>
          <a:endParaRPr lang="ru-RU"/>
        </a:p>
      </dgm:t>
    </dgm:pt>
    <dgm:pt modelId="{7D2767AF-1A6F-411D-A825-EA315CCD0D65}" type="sibTrans" cxnId="{68DEAD2A-36D4-4A36-9500-ED70E1162E5A}">
      <dgm:prSet/>
      <dgm:spPr/>
      <dgm:t>
        <a:bodyPr/>
        <a:lstStyle/>
        <a:p>
          <a:endParaRPr lang="ru-RU"/>
        </a:p>
      </dgm:t>
    </dgm:pt>
    <dgm:pt modelId="{94330349-1E93-4738-8B30-626D82679101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endParaRPr lang="ru-RU" sz="1600" dirty="0" smtClean="0"/>
        </a:p>
        <a:p>
          <a:pPr algn="ctr"/>
          <a:r>
            <a:rPr lang="ru-RU" sz="1600" dirty="0" smtClean="0"/>
            <a:t>Москва </a:t>
          </a: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E1662AB4-3B4F-4417-8456-453B19F0E6D5}" type="parTrans" cxnId="{A3FC546C-4E89-45AA-BCF8-C6DEA8F8C797}">
      <dgm:prSet/>
      <dgm:spPr/>
      <dgm:t>
        <a:bodyPr/>
        <a:lstStyle/>
        <a:p>
          <a:endParaRPr lang="ru-RU"/>
        </a:p>
      </dgm:t>
    </dgm:pt>
    <dgm:pt modelId="{7FACA09E-D56C-42FB-AB66-3582594BF394}" type="sibTrans" cxnId="{A3FC546C-4E89-45AA-BCF8-C6DEA8F8C797}">
      <dgm:prSet/>
      <dgm:spPr/>
      <dgm:t>
        <a:bodyPr/>
        <a:lstStyle/>
        <a:p>
          <a:endParaRPr lang="ru-RU"/>
        </a:p>
      </dgm:t>
    </dgm:pt>
    <dgm:pt modelId="{7585BA36-7DB0-406B-83DA-F1C00ED22C8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dirty="0" smtClean="0"/>
            <a:t>Тула</a:t>
          </a:r>
          <a:endParaRPr lang="ru-RU" sz="1200" dirty="0"/>
        </a:p>
      </dgm:t>
    </dgm:pt>
    <dgm:pt modelId="{EF1444D3-B252-4F0C-9710-98FB4FA355D2}" type="parTrans" cxnId="{6DF6FC4F-7683-4258-88D5-DCD89377AF4F}">
      <dgm:prSet/>
      <dgm:spPr/>
      <dgm:t>
        <a:bodyPr/>
        <a:lstStyle/>
        <a:p>
          <a:endParaRPr lang="ru-RU"/>
        </a:p>
      </dgm:t>
    </dgm:pt>
    <dgm:pt modelId="{ECBF5F49-1A3E-4172-A44D-03491A13BF85}" type="sibTrans" cxnId="{6DF6FC4F-7683-4258-88D5-DCD89377AF4F}">
      <dgm:prSet/>
      <dgm:spPr/>
      <dgm:t>
        <a:bodyPr/>
        <a:lstStyle/>
        <a:p>
          <a:endParaRPr lang="ru-RU"/>
        </a:p>
      </dgm:t>
    </dgm:pt>
    <dgm:pt modelId="{A3B44194-0EA4-4AAD-B1FA-95FBCABEFC55}">
      <dgm:prSet phldrT="[Текст]" custT="1"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10FDBCF4-337B-442D-9A19-0E3483B38674}" type="parTrans" cxnId="{DEB846BB-8536-461A-89DA-D9982315FBD0}">
      <dgm:prSet/>
      <dgm:spPr/>
      <dgm:t>
        <a:bodyPr/>
        <a:lstStyle/>
        <a:p>
          <a:endParaRPr lang="ru-RU"/>
        </a:p>
      </dgm:t>
    </dgm:pt>
    <dgm:pt modelId="{9F0CFAC8-B8A7-4581-B5DA-AF8FB93A4782}" type="sibTrans" cxnId="{DEB846BB-8536-461A-89DA-D9982315FBD0}">
      <dgm:prSet/>
      <dgm:spPr/>
      <dgm:t>
        <a:bodyPr/>
        <a:lstStyle/>
        <a:p>
          <a:endParaRPr lang="ru-RU"/>
        </a:p>
      </dgm:t>
    </dgm:pt>
    <dgm:pt modelId="{FECEC747-E689-4E99-90F7-23D4B79411D5}" type="pres">
      <dgm:prSet presAssocID="{2FE49E04-C0D2-4176-9D3D-C96A1569A0A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6645D27-5C48-4A88-8081-3CC326AC8B0A}" type="pres">
      <dgm:prSet presAssocID="{F4D3A6F8-0821-4A23-923E-2879F225D1B8}" presName="singleCycle" presStyleCnt="0"/>
      <dgm:spPr/>
      <dgm:t>
        <a:bodyPr/>
        <a:lstStyle/>
        <a:p>
          <a:endParaRPr lang="ru-RU"/>
        </a:p>
      </dgm:t>
    </dgm:pt>
    <dgm:pt modelId="{0C40DB1D-D9FF-4287-99E4-B88D8F081A6B}" type="pres">
      <dgm:prSet presAssocID="{F4D3A6F8-0821-4A23-923E-2879F225D1B8}" presName="singleCenter" presStyleLbl="node1" presStyleIdx="0" presStyleCnt="5" custScaleX="169632" custScaleY="77372" custLinFactNeighborX="12596" custLinFactNeighborY="-304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15F980E-74A6-451A-85D9-9A0AB0B18E60}" type="pres">
      <dgm:prSet presAssocID="{0F8AC002-8D62-4FB1-9EE3-1F1A27963111}" presName="Name56" presStyleLbl="parChTrans1D2" presStyleIdx="0" presStyleCnt="4"/>
      <dgm:spPr/>
      <dgm:t>
        <a:bodyPr/>
        <a:lstStyle/>
        <a:p>
          <a:endParaRPr lang="ru-RU"/>
        </a:p>
      </dgm:t>
    </dgm:pt>
    <dgm:pt modelId="{B40055AA-9F33-495B-9EE6-EF597B9B0717}" type="pres">
      <dgm:prSet presAssocID="{C057DE2F-A5B7-469B-B138-C7AE16F7150E}" presName="text0" presStyleLbl="node1" presStyleIdx="1" presStyleCnt="5" custScaleX="188925" custRadScaleRad="159674" custRadScaleInc="236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DF685-C23C-4F67-9C37-5425F8C8F70C}" type="pres">
      <dgm:prSet presAssocID="{8C0FA768-568A-4CB9-ADBC-47170B8479DF}" presName="Name56" presStyleLbl="parChTrans1D2" presStyleIdx="1" presStyleCnt="4"/>
      <dgm:spPr/>
      <dgm:t>
        <a:bodyPr/>
        <a:lstStyle/>
        <a:p>
          <a:endParaRPr lang="ru-RU"/>
        </a:p>
      </dgm:t>
    </dgm:pt>
    <dgm:pt modelId="{C1210B24-87F6-441D-8CEC-5F290CFF4B58}" type="pres">
      <dgm:prSet presAssocID="{3BB238D4-1ABB-4C76-A629-D64C8E424057}" presName="text0" presStyleLbl="node1" presStyleIdx="2" presStyleCnt="5" custScaleX="190119" custRadScaleRad="145552" custRadScaleInc="26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8B34B-B32C-4293-8D8B-871B33A44F7E}" type="pres">
      <dgm:prSet presAssocID="{E1662AB4-3B4F-4417-8456-453B19F0E6D5}" presName="Name56" presStyleLbl="parChTrans1D2" presStyleIdx="2" presStyleCnt="4"/>
      <dgm:spPr/>
      <dgm:t>
        <a:bodyPr/>
        <a:lstStyle/>
        <a:p>
          <a:endParaRPr lang="ru-RU"/>
        </a:p>
      </dgm:t>
    </dgm:pt>
    <dgm:pt modelId="{F5B835F8-8C6F-4075-8C0F-71981CBB54D5}" type="pres">
      <dgm:prSet presAssocID="{94330349-1E93-4738-8B30-626D82679101}" presName="text0" presStyleLbl="node1" presStyleIdx="3" presStyleCnt="5" custScaleX="165468" custRadScaleRad="122895" custRadScaleInc="397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3F11-0DA9-49A5-9777-AD3E3E6F6FC6}" type="pres">
      <dgm:prSet presAssocID="{EF1444D3-B252-4F0C-9710-98FB4FA355D2}" presName="Name56" presStyleLbl="parChTrans1D2" presStyleIdx="3" presStyleCnt="4"/>
      <dgm:spPr/>
      <dgm:t>
        <a:bodyPr/>
        <a:lstStyle/>
        <a:p>
          <a:endParaRPr lang="ru-RU"/>
        </a:p>
      </dgm:t>
    </dgm:pt>
    <dgm:pt modelId="{D8F010DC-3FE3-4EE7-9EF4-C706E1C37CD8}" type="pres">
      <dgm:prSet presAssocID="{7585BA36-7DB0-406B-83DA-F1C00ED22C88}" presName="text0" presStyleLbl="node1" presStyleIdx="4" presStyleCnt="5" custScaleX="100702" custRadScaleRad="133790" custRadScaleInc="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A762E-9631-4880-83D1-1E97BEC7F143}" type="presOf" srcId="{2FE49E04-C0D2-4176-9D3D-C96A1569A0A9}" destId="{FECEC747-E689-4E99-90F7-23D4B79411D5}" srcOrd="0" destOrd="0" presId="urn:microsoft.com/office/officeart/2008/layout/RadialCluster"/>
    <dgm:cxn modelId="{E8B0D574-284F-4D37-9EF8-BA6D1B5A2D75}" type="presOf" srcId="{0F8AC002-8D62-4FB1-9EE3-1F1A27963111}" destId="{215F980E-74A6-451A-85D9-9A0AB0B18E60}" srcOrd="0" destOrd="0" presId="urn:microsoft.com/office/officeart/2008/layout/RadialCluster"/>
    <dgm:cxn modelId="{226810AA-F0E7-4EF0-AB3C-CE708ABEBE34}" type="presOf" srcId="{3BB238D4-1ABB-4C76-A629-D64C8E424057}" destId="{C1210B24-87F6-441D-8CEC-5F290CFF4B58}" srcOrd="0" destOrd="0" presId="urn:microsoft.com/office/officeart/2008/layout/RadialCluster"/>
    <dgm:cxn modelId="{C4711B7B-CBDF-4CF2-8820-1C0CA5A51D4B}" type="presOf" srcId="{F4D3A6F8-0821-4A23-923E-2879F225D1B8}" destId="{0C40DB1D-D9FF-4287-99E4-B88D8F081A6B}" srcOrd="0" destOrd="0" presId="urn:microsoft.com/office/officeart/2008/layout/RadialCluster"/>
    <dgm:cxn modelId="{DC8E0CE4-E7E9-4B30-BF86-E47CB0FF2C24}" type="presOf" srcId="{EF1444D3-B252-4F0C-9710-98FB4FA355D2}" destId="{38033F11-0DA9-49A5-9777-AD3E3E6F6FC6}" srcOrd="0" destOrd="0" presId="urn:microsoft.com/office/officeart/2008/layout/RadialCluster"/>
    <dgm:cxn modelId="{68DEAD2A-36D4-4A36-9500-ED70E1162E5A}" srcId="{2FE49E04-C0D2-4176-9D3D-C96A1569A0A9}" destId="{F4D3A6F8-0821-4A23-923E-2879F225D1B8}" srcOrd="0" destOrd="0" parTransId="{9EE77B22-B999-40A8-B64A-EA85D97A7043}" sibTransId="{7D2767AF-1A6F-411D-A825-EA315CCD0D65}"/>
    <dgm:cxn modelId="{4B362075-B886-4B0F-B6F3-F5EFF7F8284E}" type="presOf" srcId="{E1662AB4-3B4F-4417-8456-453B19F0E6D5}" destId="{E7D8B34B-B32C-4293-8D8B-871B33A44F7E}" srcOrd="0" destOrd="0" presId="urn:microsoft.com/office/officeart/2008/layout/RadialCluster"/>
    <dgm:cxn modelId="{75BEA30C-373E-4E61-8051-C8DE78E250E7}" type="presOf" srcId="{8C0FA768-568A-4CB9-ADBC-47170B8479DF}" destId="{DC7DF685-C23C-4F67-9C37-5425F8C8F70C}" srcOrd="0" destOrd="0" presId="urn:microsoft.com/office/officeart/2008/layout/RadialCluster"/>
    <dgm:cxn modelId="{6DF6FC4F-7683-4258-88D5-DCD89377AF4F}" srcId="{F4D3A6F8-0821-4A23-923E-2879F225D1B8}" destId="{7585BA36-7DB0-406B-83DA-F1C00ED22C88}" srcOrd="3" destOrd="0" parTransId="{EF1444D3-B252-4F0C-9710-98FB4FA355D2}" sibTransId="{ECBF5F49-1A3E-4172-A44D-03491A13BF85}"/>
    <dgm:cxn modelId="{EA2B5C73-6D05-46F4-8245-E9973C2A6CDA}" type="presOf" srcId="{C057DE2F-A5B7-469B-B138-C7AE16F7150E}" destId="{B40055AA-9F33-495B-9EE6-EF597B9B0717}" srcOrd="0" destOrd="0" presId="urn:microsoft.com/office/officeart/2008/layout/RadialCluster"/>
    <dgm:cxn modelId="{A3FC546C-4E89-45AA-BCF8-C6DEA8F8C797}" srcId="{F4D3A6F8-0821-4A23-923E-2879F225D1B8}" destId="{94330349-1E93-4738-8B30-626D82679101}" srcOrd="2" destOrd="0" parTransId="{E1662AB4-3B4F-4417-8456-453B19F0E6D5}" sibTransId="{7FACA09E-D56C-42FB-AB66-3582594BF394}"/>
    <dgm:cxn modelId="{A7A57DDF-9465-4960-B3D7-2F5B18EA67A3}" type="presOf" srcId="{94330349-1E93-4738-8B30-626D82679101}" destId="{F5B835F8-8C6F-4075-8C0F-71981CBB54D5}" srcOrd="0" destOrd="0" presId="urn:microsoft.com/office/officeart/2008/layout/RadialCluster"/>
    <dgm:cxn modelId="{FC1F38AE-93AB-48C0-B291-E16201CEEF31}" srcId="{F4D3A6F8-0821-4A23-923E-2879F225D1B8}" destId="{3BB238D4-1ABB-4C76-A629-D64C8E424057}" srcOrd="1" destOrd="0" parTransId="{8C0FA768-568A-4CB9-ADBC-47170B8479DF}" sibTransId="{3883B4F5-24EA-468D-8548-D2438B40C544}"/>
    <dgm:cxn modelId="{DEB846BB-8536-461A-89DA-D9982315FBD0}" srcId="{2FE49E04-C0D2-4176-9D3D-C96A1569A0A9}" destId="{A3B44194-0EA4-4AAD-B1FA-95FBCABEFC55}" srcOrd="1" destOrd="0" parTransId="{10FDBCF4-337B-442D-9A19-0E3483B38674}" sibTransId="{9F0CFAC8-B8A7-4581-B5DA-AF8FB93A4782}"/>
    <dgm:cxn modelId="{FA382697-1A8A-4265-9027-EB27D9955AA4}" srcId="{F4D3A6F8-0821-4A23-923E-2879F225D1B8}" destId="{C057DE2F-A5B7-469B-B138-C7AE16F7150E}" srcOrd="0" destOrd="0" parTransId="{0F8AC002-8D62-4FB1-9EE3-1F1A27963111}" sibTransId="{0EB4F4E2-29BC-4C5D-9DAB-0D4BE32B7E28}"/>
    <dgm:cxn modelId="{5C519C9F-AEB8-4B88-B4C0-547CF4B1BCEB}" type="presOf" srcId="{7585BA36-7DB0-406B-83DA-F1C00ED22C88}" destId="{D8F010DC-3FE3-4EE7-9EF4-C706E1C37CD8}" srcOrd="0" destOrd="0" presId="urn:microsoft.com/office/officeart/2008/layout/RadialCluster"/>
    <dgm:cxn modelId="{D056A6E5-D087-4BE4-8908-AB35BB0BD9F5}" type="presParOf" srcId="{FECEC747-E689-4E99-90F7-23D4B79411D5}" destId="{96645D27-5C48-4A88-8081-3CC326AC8B0A}" srcOrd="0" destOrd="0" presId="urn:microsoft.com/office/officeart/2008/layout/RadialCluster"/>
    <dgm:cxn modelId="{068CF515-2943-4ECC-BCAE-200B15C214FE}" type="presParOf" srcId="{96645D27-5C48-4A88-8081-3CC326AC8B0A}" destId="{0C40DB1D-D9FF-4287-99E4-B88D8F081A6B}" srcOrd="0" destOrd="0" presId="urn:microsoft.com/office/officeart/2008/layout/RadialCluster"/>
    <dgm:cxn modelId="{FF22276F-9E54-40CE-B5D5-AA5153B25ACF}" type="presParOf" srcId="{96645D27-5C48-4A88-8081-3CC326AC8B0A}" destId="{215F980E-74A6-451A-85D9-9A0AB0B18E60}" srcOrd="1" destOrd="0" presId="urn:microsoft.com/office/officeart/2008/layout/RadialCluster"/>
    <dgm:cxn modelId="{09B8F27E-69BE-469B-9470-AA6D1CD67395}" type="presParOf" srcId="{96645D27-5C48-4A88-8081-3CC326AC8B0A}" destId="{B40055AA-9F33-495B-9EE6-EF597B9B0717}" srcOrd="2" destOrd="0" presId="urn:microsoft.com/office/officeart/2008/layout/RadialCluster"/>
    <dgm:cxn modelId="{7D6AAE25-9098-4159-B23F-074FFFD9F2CD}" type="presParOf" srcId="{96645D27-5C48-4A88-8081-3CC326AC8B0A}" destId="{DC7DF685-C23C-4F67-9C37-5425F8C8F70C}" srcOrd="3" destOrd="0" presId="urn:microsoft.com/office/officeart/2008/layout/RadialCluster"/>
    <dgm:cxn modelId="{9E353EFF-8D6B-4D65-B2E1-47774A55CCC2}" type="presParOf" srcId="{96645D27-5C48-4A88-8081-3CC326AC8B0A}" destId="{C1210B24-87F6-441D-8CEC-5F290CFF4B58}" srcOrd="4" destOrd="0" presId="urn:microsoft.com/office/officeart/2008/layout/RadialCluster"/>
    <dgm:cxn modelId="{94BF055B-D54E-4B77-9F3A-387EC626969D}" type="presParOf" srcId="{96645D27-5C48-4A88-8081-3CC326AC8B0A}" destId="{E7D8B34B-B32C-4293-8D8B-871B33A44F7E}" srcOrd="5" destOrd="0" presId="urn:microsoft.com/office/officeart/2008/layout/RadialCluster"/>
    <dgm:cxn modelId="{1B180B0F-FBA8-4C10-B8EF-1890D7C341C5}" type="presParOf" srcId="{96645D27-5C48-4A88-8081-3CC326AC8B0A}" destId="{F5B835F8-8C6F-4075-8C0F-71981CBB54D5}" srcOrd="6" destOrd="0" presId="urn:microsoft.com/office/officeart/2008/layout/RadialCluster"/>
    <dgm:cxn modelId="{998CB95D-A64F-4176-926C-1CCF737B5659}" type="presParOf" srcId="{96645D27-5C48-4A88-8081-3CC326AC8B0A}" destId="{38033F11-0DA9-49A5-9777-AD3E3E6F6FC6}" srcOrd="7" destOrd="0" presId="urn:microsoft.com/office/officeart/2008/layout/RadialCluster"/>
    <dgm:cxn modelId="{5EC40C8E-3137-48E2-9606-0CD820073B6E}" type="presParOf" srcId="{96645D27-5C48-4A88-8081-3CC326AC8B0A}" destId="{D8F010DC-3FE3-4EE7-9EF4-C706E1C37CD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7CCFA-2A0E-4C9D-9402-61EF5AE93499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3856669-3BDF-4089-B8A3-0D7DD1CE1DB0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CN" sz="2800" dirty="0" smtClean="0"/>
            <a:t>农业</a:t>
          </a:r>
          <a:endParaRPr lang="ru-RU" sz="2800" dirty="0"/>
        </a:p>
      </dgm:t>
    </dgm:pt>
    <dgm:pt modelId="{60EC00F5-BA64-4163-BE6D-9A2EB870CEAC}" type="parTrans" cxnId="{42317140-F8E0-4126-99BD-4E2F361C15B2}">
      <dgm:prSet/>
      <dgm:spPr/>
      <dgm:t>
        <a:bodyPr/>
        <a:lstStyle/>
        <a:p>
          <a:endParaRPr lang="ru-RU"/>
        </a:p>
      </dgm:t>
    </dgm:pt>
    <dgm:pt modelId="{566B1109-C8EB-4A04-9C96-866468576FB2}" type="sibTrans" cxnId="{42317140-F8E0-4126-99BD-4E2F361C15B2}">
      <dgm:prSet/>
      <dgm:spPr/>
      <dgm:t>
        <a:bodyPr/>
        <a:lstStyle/>
        <a:p>
          <a:endParaRPr lang="ru-RU"/>
        </a:p>
      </dgm:t>
    </dgm:pt>
    <dgm:pt modelId="{F844E2A0-A2FB-488A-866C-28BEB8DE3BF3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dirty="0" smtClean="0"/>
            <a:t>化学工业</a:t>
          </a:r>
          <a:endParaRPr lang="ru-RU" sz="2800" dirty="0"/>
        </a:p>
      </dgm:t>
    </dgm:pt>
    <dgm:pt modelId="{FE398390-FE4B-40A3-BEAF-57D6AA019D6D}" type="parTrans" cxnId="{19831D2D-B3C8-46C3-BC72-C4BB19EAF90B}">
      <dgm:prSet/>
      <dgm:spPr/>
      <dgm:t>
        <a:bodyPr/>
        <a:lstStyle/>
        <a:p>
          <a:endParaRPr lang="ru-RU"/>
        </a:p>
      </dgm:t>
    </dgm:pt>
    <dgm:pt modelId="{A81153F9-AE7E-40A2-9377-183CDCAAA4D2}" type="sibTrans" cxnId="{19831D2D-B3C8-46C3-BC72-C4BB19EAF90B}">
      <dgm:prSet/>
      <dgm:spPr/>
      <dgm:t>
        <a:bodyPr/>
        <a:lstStyle/>
        <a:p>
          <a:endParaRPr lang="ru-RU"/>
        </a:p>
      </dgm:t>
    </dgm:pt>
    <dgm:pt modelId="{1E2EF9EE-2F48-4728-B9C0-210B579B7839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CN" sz="2800" dirty="0" smtClean="0"/>
            <a:t>建材行业</a:t>
          </a:r>
          <a:endParaRPr lang="ru-RU" sz="2800" dirty="0"/>
        </a:p>
      </dgm:t>
    </dgm:pt>
    <dgm:pt modelId="{5AA2CD27-2878-49DB-A557-C8F7C99C7044}" type="parTrans" cxnId="{EAD2DF09-950E-428F-99F2-E463A90A785F}">
      <dgm:prSet/>
      <dgm:spPr/>
      <dgm:t>
        <a:bodyPr/>
        <a:lstStyle/>
        <a:p>
          <a:endParaRPr lang="ru-RU"/>
        </a:p>
      </dgm:t>
    </dgm:pt>
    <dgm:pt modelId="{B90BCBCD-E789-4C4F-B73B-20D128576274}" type="sibTrans" cxnId="{EAD2DF09-950E-428F-99F2-E463A90A785F}">
      <dgm:prSet/>
      <dgm:spPr/>
      <dgm:t>
        <a:bodyPr/>
        <a:lstStyle/>
        <a:p>
          <a:endParaRPr lang="ru-RU"/>
        </a:p>
      </dgm:t>
    </dgm:pt>
    <dgm:pt modelId="{D5D6BDC1-E897-4C8C-ADAF-9AEDBA3D6D09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CN" altLang="en-US" sz="2800" dirty="0" smtClean="0"/>
            <a:t>社会领域和贸易项目</a:t>
          </a:r>
          <a:endParaRPr lang="ru-RU" sz="2800" dirty="0"/>
        </a:p>
      </dgm:t>
    </dgm:pt>
    <dgm:pt modelId="{6FACE4DA-0C11-4438-8D69-28C038B66982}" type="sibTrans" cxnId="{2179F8D2-B47A-4388-A262-7039CD64483C}">
      <dgm:prSet/>
      <dgm:spPr/>
      <dgm:t>
        <a:bodyPr/>
        <a:lstStyle/>
        <a:p>
          <a:endParaRPr lang="ru-RU"/>
        </a:p>
      </dgm:t>
    </dgm:pt>
    <dgm:pt modelId="{C7918DD3-F9F0-4AAE-ABF0-26C4418009AE}" type="parTrans" cxnId="{2179F8D2-B47A-4388-A262-7039CD64483C}">
      <dgm:prSet/>
      <dgm:spPr/>
      <dgm:t>
        <a:bodyPr/>
        <a:lstStyle/>
        <a:p>
          <a:endParaRPr lang="ru-RU"/>
        </a:p>
      </dgm:t>
    </dgm:pt>
    <dgm:pt modelId="{A17C3596-27DC-4035-A939-62C8947F647C}" type="pres">
      <dgm:prSet presAssocID="{FB97CCFA-2A0E-4C9D-9402-61EF5AE934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177701-DD3B-4E98-828B-C6635B962F65}" type="pres">
      <dgm:prSet presAssocID="{73856669-3BDF-4089-B8A3-0D7DD1CE1DB0}" presName="parentLin" presStyleCnt="0"/>
      <dgm:spPr/>
      <dgm:t>
        <a:bodyPr/>
        <a:lstStyle/>
        <a:p>
          <a:endParaRPr lang="ru-RU"/>
        </a:p>
      </dgm:t>
    </dgm:pt>
    <dgm:pt modelId="{A4204D90-2C6C-4ADA-9746-FDC2C7032253}" type="pres">
      <dgm:prSet presAssocID="{73856669-3BDF-4089-B8A3-0D7DD1CE1DB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EA32319-2F43-4F3B-A6DC-8F559C1BF5B8}" type="pres">
      <dgm:prSet presAssocID="{73856669-3BDF-4089-B8A3-0D7DD1CE1D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083E7-E989-4584-BCA0-3ED7256A68A8}" type="pres">
      <dgm:prSet presAssocID="{73856669-3BDF-4089-B8A3-0D7DD1CE1DB0}" presName="negativeSpace" presStyleCnt="0"/>
      <dgm:spPr/>
      <dgm:t>
        <a:bodyPr/>
        <a:lstStyle/>
        <a:p>
          <a:endParaRPr lang="ru-RU"/>
        </a:p>
      </dgm:t>
    </dgm:pt>
    <dgm:pt modelId="{9E9DE756-5ADD-4AC7-9020-ACCEDC7B9AEC}" type="pres">
      <dgm:prSet presAssocID="{73856669-3BDF-4089-B8A3-0D7DD1CE1DB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FDFBA-7011-4743-A9E2-D38E252D435B}" type="pres">
      <dgm:prSet presAssocID="{566B1109-C8EB-4A04-9C96-866468576FB2}" presName="spaceBetweenRectangles" presStyleCnt="0"/>
      <dgm:spPr/>
      <dgm:t>
        <a:bodyPr/>
        <a:lstStyle/>
        <a:p>
          <a:endParaRPr lang="ru-RU"/>
        </a:p>
      </dgm:t>
    </dgm:pt>
    <dgm:pt modelId="{920FB468-D403-4E0E-82D4-551D1DBAE2A2}" type="pres">
      <dgm:prSet presAssocID="{F844E2A0-A2FB-488A-866C-28BEB8DE3BF3}" presName="parentLin" presStyleCnt="0"/>
      <dgm:spPr/>
      <dgm:t>
        <a:bodyPr/>
        <a:lstStyle/>
        <a:p>
          <a:endParaRPr lang="ru-RU"/>
        </a:p>
      </dgm:t>
    </dgm:pt>
    <dgm:pt modelId="{BD87B55B-255D-4192-AEE3-07F036A8E3DD}" type="pres">
      <dgm:prSet presAssocID="{F844E2A0-A2FB-488A-866C-28BEB8DE3B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1194CDE-9A85-4593-BBC9-4C0CE3C39451}" type="pres">
      <dgm:prSet presAssocID="{F844E2A0-A2FB-488A-866C-28BEB8DE3B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530AF-233B-4799-9827-A8326B09F883}" type="pres">
      <dgm:prSet presAssocID="{F844E2A0-A2FB-488A-866C-28BEB8DE3BF3}" presName="negativeSpace" presStyleCnt="0"/>
      <dgm:spPr/>
      <dgm:t>
        <a:bodyPr/>
        <a:lstStyle/>
        <a:p>
          <a:endParaRPr lang="ru-RU"/>
        </a:p>
      </dgm:t>
    </dgm:pt>
    <dgm:pt modelId="{6EEF2716-762E-41C4-9C30-519009FA785E}" type="pres">
      <dgm:prSet presAssocID="{F844E2A0-A2FB-488A-866C-28BEB8DE3BF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4B8F0-C3BD-440B-AC0C-2EF96BC1FBFC}" type="pres">
      <dgm:prSet presAssocID="{A81153F9-AE7E-40A2-9377-183CDCAAA4D2}" presName="spaceBetweenRectangles" presStyleCnt="0"/>
      <dgm:spPr/>
      <dgm:t>
        <a:bodyPr/>
        <a:lstStyle/>
        <a:p>
          <a:endParaRPr lang="ru-RU"/>
        </a:p>
      </dgm:t>
    </dgm:pt>
    <dgm:pt modelId="{032E2B35-970C-4536-9799-B83C7B5F2550}" type="pres">
      <dgm:prSet presAssocID="{1E2EF9EE-2F48-4728-B9C0-210B579B7839}" presName="parentLin" presStyleCnt="0"/>
      <dgm:spPr/>
      <dgm:t>
        <a:bodyPr/>
        <a:lstStyle/>
        <a:p>
          <a:endParaRPr lang="ru-RU"/>
        </a:p>
      </dgm:t>
    </dgm:pt>
    <dgm:pt modelId="{426A2A76-82D7-458C-9287-C8B0C4D65ACB}" type="pres">
      <dgm:prSet presAssocID="{1E2EF9EE-2F48-4728-B9C0-210B579B783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A7890CD-F8DE-4C18-8136-C9995DFF289A}" type="pres">
      <dgm:prSet presAssocID="{1E2EF9EE-2F48-4728-B9C0-210B579B78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4420F-7E6D-4DC8-A086-F4E9FC697FA6}" type="pres">
      <dgm:prSet presAssocID="{1E2EF9EE-2F48-4728-B9C0-210B579B7839}" presName="negativeSpace" presStyleCnt="0"/>
      <dgm:spPr/>
      <dgm:t>
        <a:bodyPr/>
        <a:lstStyle/>
        <a:p>
          <a:endParaRPr lang="ru-RU"/>
        </a:p>
      </dgm:t>
    </dgm:pt>
    <dgm:pt modelId="{DDDEC5D7-2089-429B-908E-61BB7A1BB1F7}" type="pres">
      <dgm:prSet presAssocID="{1E2EF9EE-2F48-4728-B9C0-210B579B783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C4E57-5258-4AA1-B821-E9853C2E7CDE}" type="pres">
      <dgm:prSet presAssocID="{B90BCBCD-E789-4C4F-B73B-20D128576274}" presName="spaceBetweenRectangles" presStyleCnt="0"/>
      <dgm:spPr/>
      <dgm:t>
        <a:bodyPr/>
        <a:lstStyle/>
        <a:p>
          <a:endParaRPr lang="ru-RU"/>
        </a:p>
      </dgm:t>
    </dgm:pt>
    <dgm:pt modelId="{40538795-EA65-42AC-940F-40EEA58C0E8D}" type="pres">
      <dgm:prSet presAssocID="{D5D6BDC1-E897-4C8C-ADAF-9AEDBA3D6D09}" presName="parentLin" presStyleCnt="0"/>
      <dgm:spPr/>
      <dgm:t>
        <a:bodyPr/>
        <a:lstStyle/>
        <a:p>
          <a:endParaRPr lang="ru-RU"/>
        </a:p>
      </dgm:t>
    </dgm:pt>
    <dgm:pt modelId="{2B07C3E1-38D0-4515-91A4-D2A9D064205C}" type="pres">
      <dgm:prSet presAssocID="{D5D6BDC1-E897-4C8C-ADAF-9AEDBA3D6D0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2EA25D0-F97F-49AF-ADBA-7A3D7B06DC6E}" type="pres">
      <dgm:prSet presAssocID="{D5D6BDC1-E897-4C8C-ADAF-9AEDBA3D6D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1C983-861D-4E05-ABCF-A42AFAF8DDA6}" type="pres">
      <dgm:prSet presAssocID="{D5D6BDC1-E897-4C8C-ADAF-9AEDBA3D6D09}" presName="negativeSpace" presStyleCnt="0"/>
      <dgm:spPr/>
      <dgm:t>
        <a:bodyPr/>
        <a:lstStyle/>
        <a:p>
          <a:endParaRPr lang="ru-RU"/>
        </a:p>
      </dgm:t>
    </dgm:pt>
    <dgm:pt modelId="{AE0775B1-FA3B-4801-971D-34F767637F01}" type="pres">
      <dgm:prSet presAssocID="{D5D6BDC1-E897-4C8C-ADAF-9AEDBA3D6D0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D5CC3-6900-429B-992D-DCABE070342C}" type="presOf" srcId="{73856669-3BDF-4089-B8A3-0D7DD1CE1DB0}" destId="{A4204D90-2C6C-4ADA-9746-FDC2C7032253}" srcOrd="0" destOrd="0" presId="urn:microsoft.com/office/officeart/2005/8/layout/list1"/>
    <dgm:cxn modelId="{69D70C70-0AF9-483F-8D26-EF541861A1C2}" type="presOf" srcId="{D5D6BDC1-E897-4C8C-ADAF-9AEDBA3D6D09}" destId="{2B07C3E1-38D0-4515-91A4-D2A9D064205C}" srcOrd="0" destOrd="0" presId="urn:microsoft.com/office/officeart/2005/8/layout/list1"/>
    <dgm:cxn modelId="{0A8A7488-AC84-4F37-B673-02B956F1B97B}" type="presOf" srcId="{F844E2A0-A2FB-488A-866C-28BEB8DE3BF3}" destId="{21194CDE-9A85-4593-BBC9-4C0CE3C39451}" srcOrd="1" destOrd="0" presId="urn:microsoft.com/office/officeart/2005/8/layout/list1"/>
    <dgm:cxn modelId="{71BBAFD6-9861-49B3-999B-FCFC4EB56F09}" type="presOf" srcId="{1E2EF9EE-2F48-4728-B9C0-210B579B7839}" destId="{426A2A76-82D7-458C-9287-C8B0C4D65ACB}" srcOrd="0" destOrd="0" presId="urn:microsoft.com/office/officeart/2005/8/layout/list1"/>
    <dgm:cxn modelId="{EAD2DF09-950E-428F-99F2-E463A90A785F}" srcId="{FB97CCFA-2A0E-4C9D-9402-61EF5AE93499}" destId="{1E2EF9EE-2F48-4728-B9C0-210B579B7839}" srcOrd="2" destOrd="0" parTransId="{5AA2CD27-2878-49DB-A557-C8F7C99C7044}" sibTransId="{B90BCBCD-E789-4C4F-B73B-20D128576274}"/>
    <dgm:cxn modelId="{AF0E4764-A3DB-47A5-8CDE-136EF42B79B2}" type="presOf" srcId="{73856669-3BDF-4089-B8A3-0D7DD1CE1DB0}" destId="{7EA32319-2F43-4F3B-A6DC-8F559C1BF5B8}" srcOrd="1" destOrd="0" presId="urn:microsoft.com/office/officeart/2005/8/layout/list1"/>
    <dgm:cxn modelId="{42317140-F8E0-4126-99BD-4E2F361C15B2}" srcId="{FB97CCFA-2A0E-4C9D-9402-61EF5AE93499}" destId="{73856669-3BDF-4089-B8A3-0D7DD1CE1DB0}" srcOrd="0" destOrd="0" parTransId="{60EC00F5-BA64-4163-BE6D-9A2EB870CEAC}" sibTransId="{566B1109-C8EB-4A04-9C96-866468576FB2}"/>
    <dgm:cxn modelId="{F7766EB3-C1D3-43A1-8EDF-CDABA6DE6D92}" type="presOf" srcId="{F844E2A0-A2FB-488A-866C-28BEB8DE3BF3}" destId="{BD87B55B-255D-4192-AEE3-07F036A8E3DD}" srcOrd="0" destOrd="0" presId="urn:microsoft.com/office/officeart/2005/8/layout/list1"/>
    <dgm:cxn modelId="{19831D2D-B3C8-46C3-BC72-C4BB19EAF90B}" srcId="{FB97CCFA-2A0E-4C9D-9402-61EF5AE93499}" destId="{F844E2A0-A2FB-488A-866C-28BEB8DE3BF3}" srcOrd="1" destOrd="0" parTransId="{FE398390-FE4B-40A3-BEAF-57D6AA019D6D}" sibTransId="{A81153F9-AE7E-40A2-9377-183CDCAAA4D2}"/>
    <dgm:cxn modelId="{2179F8D2-B47A-4388-A262-7039CD64483C}" srcId="{FB97CCFA-2A0E-4C9D-9402-61EF5AE93499}" destId="{D5D6BDC1-E897-4C8C-ADAF-9AEDBA3D6D09}" srcOrd="3" destOrd="0" parTransId="{C7918DD3-F9F0-4AAE-ABF0-26C4418009AE}" sibTransId="{6FACE4DA-0C11-4438-8D69-28C038B66982}"/>
    <dgm:cxn modelId="{8CA2849A-4E17-4F16-80A0-62E8045DB4BA}" type="presOf" srcId="{1E2EF9EE-2F48-4728-B9C0-210B579B7839}" destId="{CA7890CD-F8DE-4C18-8136-C9995DFF289A}" srcOrd="1" destOrd="0" presId="urn:microsoft.com/office/officeart/2005/8/layout/list1"/>
    <dgm:cxn modelId="{C7F71BD4-9223-4A27-8EEC-C42D06E0C3CB}" type="presOf" srcId="{FB97CCFA-2A0E-4C9D-9402-61EF5AE93499}" destId="{A17C3596-27DC-4035-A939-62C8947F647C}" srcOrd="0" destOrd="0" presId="urn:microsoft.com/office/officeart/2005/8/layout/list1"/>
    <dgm:cxn modelId="{DF2EE1EC-004A-460E-802C-7B1FCD6BAF1E}" type="presOf" srcId="{D5D6BDC1-E897-4C8C-ADAF-9AEDBA3D6D09}" destId="{22EA25D0-F97F-49AF-ADBA-7A3D7B06DC6E}" srcOrd="1" destOrd="0" presId="urn:microsoft.com/office/officeart/2005/8/layout/list1"/>
    <dgm:cxn modelId="{2A624AC9-5CB9-4A9C-97A7-CBEE81A7F15E}" type="presParOf" srcId="{A17C3596-27DC-4035-A939-62C8947F647C}" destId="{76177701-DD3B-4E98-828B-C6635B962F65}" srcOrd="0" destOrd="0" presId="urn:microsoft.com/office/officeart/2005/8/layout/list1"/>
    <dgm:cxn modelId="{0705DE64-98D7-44FC-8300-4B8856CC413F}" type="presParOf" srcId="{76177701-DD3B-4E98-828B-C6635B962F65}" destId="{A4204D90-2C6C-4ADA-9746-FDC2C7032253}" srcOrd="0" destOrd="0" presId="urn:microsoft.com/office/officeart/2005/8/layout/list1"/>
    <dgm:cxn modelId="{4915562C-D9EF-440D-8F87-4A871AABBDEA}" type="presParOf" srcId="{76177701-DD3B-4E98-828B-C6635B962F65}" destId="{7EA32319-2F43-4F3B-A6DC-8F559C1BF5B8}" srcOrd="1" destOrd="0" presId="urn:microsoft.com/office/officeart/2005/8/layout/list1"/>
    <dgm:cxn modelId="{84A590C9-7700-44EA-9B6A-87B9EC9495D1}" type="presParOf" srcId="{A17C3596-27DC-4035-A939-62C8947F647C}" destId="{1A8083E7-E989-4584-BCA0-3ED7256A68A8}" srcOrd="1" destOrd="0" presId="urn:microsoft.com/office/officeart/2005/8/layout/list1"/>
    <dgm:cxn modelId="{997A248E-ED9D-4BE9-B6E7-FF76124CC0B8}" type="presParOf" srcId="{A17C3596-27DC-4035-A939-62C8947F647C}" destId="{9E9DE756-5ADD-4AC7-9020-ACCEDC7B9AEC}" srcOrd="2" destOrd="0" presId="urn:microsoft.com/office/officeart/2005/8/layout/list1"/>
    <dgm:cxn modelId="{68067018-9A53-449E-81A6-986D300C0AE1}" type="presParOf" srcId="{A17C3596-27DC-4035-A939-62C8947F647C}" destId="{8F2FDFBA-7011-4743-A9E2-D38E252D435B}" srcOrd="3" destOrd="0" presId="urn:microsoft.com/office/officeart/2005/8/layout/list1"/>
    <dgm:cxn modelId="{991BEE1A-535B-427B-A8AA-B91498A08438}" type="presParOf" srcId="{A17C3596-27DC-4035-A939-62C8947F647C}" destId="{920FB468-D403-4E0E-82D4-551D1DBAE2A2}" srcOrd="4" destOrd="0" presId="urn:microsoft.com/office/officeart/2005/8/layout/list1"/>
    <dgm:cxn modelId="{CCA634EF-A095-47BE-8823-63CDA253BDA4}" type="presParOf" srcId="{920FB468-D403-4E0E-82D4-551D1DBAE2A2}" destId="{BD87B55B-255D-4192-AEE3-07F036A8E3DD}" srcOrd="0" destOrd="0" presId="urn:microsoft.com/office/officeart/2005/8/layout/list1"/>
    <dgm:cxn modelId="{C9C99E9B-9FE3-49AE-833D-A080CFEA75BC}" type="presParOf" srcId="{920FB468-D403-4E0E-82D4-551D1DBAE2A2}" destId="{21194CDE-9A85-4593-BBC9-4C0CE3C39451}" srcOrd="1" destOrd="0" presId="urn:microsoft.com/office/officeart/2005/8/layout/list1"/>
    <dgm:cxn modelId="{B02C182B-2618-45B6-A083-18C2565519C3}" type="presParOf" srcId="{A17C3596-27DC-4035-A939-62C8947F647C}" destId="{753530AF-233B-4799-9827-A8326B09F883}" srcOrd="5" destOrd="0" presId="urn:microsoft.com/office/officeart/2005/8/layout/list1"/>
    <dgm:cxn modelId="{7C31F215-336D-4183-BD13-059E59BD0C08}" type="presParOf" srcId="{A17C3596-27DC-4035-A939-62C8947F647C}" destId="{6EEF2716-762E-41C4-9C30-519009FA785E}" srcOrd="6" destOrd="0" presId="urn:microsoft.com/office/officeart/2005/8/layout/list1"/>
    <dgm:cxn modelId="{B1FB7AEB-62BF-4F17-A622-5F79B6169636}" type="presParOf" srcId="{A17C3596-27DC-4035-A939-62C8947F647C}" destId="{8104B8F0-C3BD-440B-AC0C-2EF96BC1FBFC}" srcOrd="7" destOrd="0" presId="urn:microsoft.com/office/officeart/2005/8/layout/list1"/>
    <dgm:cxn modelId="{1724F6D7-9A97-4515-AA9C-BA085C57E016}" type="presParOf" srcId="{A17C3596-27DC-4035-A939-62C8947F647C}" destId="{032E2B35-970C-4536-9799-B83C7B5F2550}" srcOrd="8" destOrd="0" presId="urn:microsoft.com/office/officeart/2005/8/layout/list1"/>
    <dgm:cxn modelId="{E5913A89-14F1-4DFB-A0F6-9E05BA965DA6}" type="presParOf" srcId="{032E2B35-970C-4536-9799-B83C7B5F2550}" destId="{426A2A76-82D7-458C-9287-C8B0C4D65ACB}" srcOrd="0" destOrd="0" presId="urn:microsoft.com/office/officeart/2005/8/layout/list1"/>
    <dgm:cxn modelId="{61BE2506-8F56-485F-8CE5-3595E909D454}" type="presParOf" srcId="{032E2B35-970C-4536-9799-B83C7B5F2550}" destId="{CA7890CD-F8DE-4C18-8136-C9995DFF289A}" srcOrd="1" destOrd="0" presId="urn:microsoft.com/office/officeart/2005/8/layout/list1"/>
    <dgm:cxn modelId="{27CF3DDA-A424-4FAA-9CB3-48AAEE316731}" type="presParOf" srcId="{A17C3596-27DC-4035-A939-62C8947F647C}" destId="{FA44420F-7E6D-4DC8-A086-F4E9FC697FA6}" srcOrd="9" destOrd="0" presId="urn:microsoft.com/office/officeart/2005/8/layout/list1"/>
    <dgm:cxn modelId="{4B17CE82-F0E3-4714-9A04-CD0482D02F7D}" type="presParOf" srcId="{A17C3596-27DC-4035-A939-62C8947F647C}" destId="{DDDEC5D7-2089-429B-908E-61BB7A1BB1F7}" srcOrd="10" destOrd="0" presId="urn:microsoft.com/office/officeart/2005/8/layout/list1"/>
    <dgm:cxn modelId="{61423D64-71AC-47DC-B655-6F08801557C8}" type="presParOf" srcId="{A17C3596-27DC-4035-A939-62C8947F647C}" destId="{38CC4E57-5258-4AA1-B821-E9853C2E7CDE}" srcOrd="11" destOrd="0" presId="urn:microsoft.com/office/officeart/2005/8/layout/list1"/>
    <dgm:cxn modelId="{35FBB175-2AF8-45BF-8DC2-244AC9C53FE7}" type="presParOf" srcId="{A17C3596-27DC-4035-A939-62C8947F647C}" destId="{40538795-EA65-42AC-940F-40EEA58C0E8D}" srcOrd="12" destOrd="0" presId="urn:microsoft.com/office/officeart/2005/8/layout/list1"/>
    <dgm:cxn modelId="{55F4D7C2-0F10-40B8-98A6-92C2FA4F603B}" type="presParOf" srcId="{40538795-EA65-42AC-940F-40EEA58C0E8D}" destId="{2B07C3E1-38D0-4515-91A4-D2A9D064205C}" srcOrd="0" destOrd="0" presId="urn:microsoft.com/office/officeart/2005/8/layout/list1"/>
    <dgm:cxn modelId="{24F2DE1E-27D6-45F8-A03F-C186F8FD61CB}" type="presParOf" srcId="{40538795-EA65-42AC-940F-40EEA58C0E8D}" destId="{22EA25D0-F97F-49AF-ADBA-7A3D7B06DC6E}" srcOrd="1" destOrd="0" presId="urn:microsoft.com/office/officeart/2005/8/layout/list1"/>
    <dgm:cxn modelId="{98E29B53-3DEF-4A5E-B7D5-5071786E616D}" type="presParOf" srcId="{A17C3596-27DC-4035-A939-62C8947F647C}" destId="{8591C983-861D-4E05-ABCF-A42AFAF8DDA6}" srcOrd="13" destOrd="0" presId="urn:microsoft.com/office/officeart/2005/8/layout/list1"/>
    <dgm:cxn modelId="{EDACE940-8966-46DD-A65C-30C904AADD8F}" type="presParOf" srcId="{A17C3596-27DC-4035-A939-62C8947F647C}" destId="{AE0775B1-FA3B-4801-971D-34F767637F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0DB1D-D9FF-4287-99E4-B88D8F081A6B}">
      <dsp:nvSpPr>
        <dsp:cNvPr id="0" name=""/>
        <dsp:cNvSpPr/>
      </dsp:nvSpPr>
      <dsp:spPr>
        <a:xfrm>
          <a:off x="2466722" y="878551"/>
          <a:ext cx="1243323" cy="5671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Воскресенск</a:t>
          </a:r>
          <a:endParaRPr lang="ru-RU" sz="1200" kern="1200" dirty="0"/>
        </a:p>
      </dsp:txBody>
      <dsp:txXfrm>
        <a:off x="2466722" y="878551"/>
        <a:ext cx="1243323" cy="567100"/>
      </dsp:txXfrm>
    </dsp:sp>
    <dsp:sp modelId="{215F980E-74A6-451A-85D9-9A0AB0B18E60}">
      <dsp:nvSpPr>
        <dsp:cNvPr id="0" name=""/>
        <dsp:cNvSpPr/>
      </dsp:nvSpPr>
      <dsp:spPr>
        <a:xfrm rot="1316489">
          <a:off x="3703704" y="1445243"/>
          <a:ext cx="175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09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055AA-9F33-495B-9EE6-EF597B9B0717}">
      <dsp:nvSpPr>
        <dsp:cNvPr id="0" name=""/>
        <dsp:cNvSpPr/>
      </dsp:nvSpPr>
      <dsp:spPr>
        <a:xfrm>
          <a:off x="3872456" y="1419287"/>
          <a:ext cx="927770" cy="49107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Владими</a:t>
          </a:r>
          <a:r>
            <a:rPr lang="ru-RU" sz="1200" i="1" kern="1200" dirty="0" smtClean="0"/>
            <a:t>р</a:t>
          </a:r>
          <a:endParaRPr lang="ru-RU" sz="1200" i="1" kern="1200" dirty="0"/>
        </a:p>
      </dsp:txBody>
      <dsp:txXfrm>
        <a:off x="3872456" y="1419287"/>
        <a:ext cx="927770" cy="491078"/>
      </dsp:txXfrm>
    </dsp:sp>
    <dsp:sp modelId="{DC7DF685-C23C-4F67-9C37-5425F8C8F70C}">
      <dsp:nvSpPr>
        <dsp:cNvPr id="0" name=""/>
        <dsp:cNvSpPr/>
      </dsp:nvSpPr>
      <dsp:spPr>
        <a:xfrm rot="7988558">
          <a:off x="2238284" y="1698875"/>
          <a:ext cx="6940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4092" y="0"/>
              </a:lnTo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10B24-87F6-441D-8CEC-5F290CFF4B58}">
      <dsp:nvSpPr>
        <dsp:cNvPr id="0" name=""/>
        <dsp:cNvSpPr/>
      </dsp:nvSpPr>
      <dsp:spPr>
        <a:xfrm>
          <a:off x="1651083" y="1952099"/>
          <a:ext cx="933634" cy="49107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Рязань</a:t>
          </a:r>
          <a:endParaRPr lang="ru-RU" sz="1200" kern="1200" dirty="0"/>
        </a:p>
      </dsp:txBody>
      <dsp:txXfrm>
        <a:off x="1651083" y="1952099"/>
        <a:ext cx="933634" cy="491078"/>
      </dsp:txXfrm>
    </dsp:sp>
    <dsp:sp modelId="{E7D8B34B-B32C-4293-8D8B-871B33A44F7E}">
      <dsp:nvSpPr>
        <dsp:cNvPr id="0" name=""/>
        <dsp:cNvSpPr/>
      </dsp:nvSpPr>
      <dsp:spPr>
        <a:xfrm rot="15223198">
          <a:off x="2747167" y="684815"/>
          <a:ext cx="403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65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835F8-8C6F-4075-8C0F-71981CBB54D5}">
      <dsp:nvSpPr>
        <dsp:cNvPr id="0" name=""/>
        <dsp:cNvSpPr/>
      </dsp:nvSpPr>
      <dsp:spPr>
        <a:xfrm>
          <a:off x="2414420" y="0"/>
          <a:ext cx="812578" cy="49107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Москва 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2414420" y="0"/>
        <a:ext cx="812578" cy="491078"/>
      </dsp:txXfrm>
    </dsp:sp>
    <dsp:sp modelId="{38033F11-0DA9-49A5-9777-AD3E3E6F6FC6}">
      <dsp:nvSpPr>
        <dsp:cNvPr id="0" name=""/>
        <dsp:cNvSpPr/>
      </dsp:nvSpPr>
      <dsp:spPr>
        <a:xfrm rot="10879698">
          <a:off x="1787635" y="1139815"/>
          <a:ext cx="6791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1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010DC-3FE3-4EE7-9EF4-C706E1C37CD8}">
      <dsp:nvSpPr>
        <dsp:cNvPr id="0" name=""/>
        <dsp:cNvSpPr/>
      </dsp:nvSpPr>
      <dsp:spPr>
        <a:xfrm>
          <a:off x="1293200" y="880670"/>
          <a:ext cx="494526" cy="49107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Тула</a:t>
          </a:r>
          <a:endParaRPr lang="ru-RU" sz="1200" kern="1200" dirty="0"/>
        </a:p>
      </dsp:txBody>
      <dsp:txXfrm>
        <a:off x="1293200" y="880670"/>
        <a:ext cx="494526" cy="4910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DE756-5ADD-4AC7-9020-ACCEDC7B9AEC}">
      <dsp:nvSpPr>
        <dsp:cNvPr id="0" name=""/>
        <dsp:cNvSpPr/>
      </dsp:nvSpPr>
      <dsp:spPr>
        <a:xfrm>
          <a:off x="0" y="340100"/>
          <a:ext cx="86246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32319-2F43-4F3B-A6DC-8F559C1BF5B8}">
      <dsp:nvSpPr>
        <dsp:cNvPr id="0" name=""/>
        <dsp:cNvSpPr/>
      </dsp:nvSpPr>
      <dsp:spPr>
        <a:xfrm>
          <a:off x="431234" y="44900"/>
          <a:ext cx="603727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5" tIns="0" rIns="22819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/>
            <a:t>农业</a:t>
          </a:r>
          <a:endParaRPr lang="ru-RU" sz="2800" kern="1200" dirty="0"/>
        </a:p>
      </dsp:txBody>
      <dsp:txXfrm>
        <a:off x="431234" y="44900"/>
        <a:ext cx="6037278" cy="590400"/>
      </dsp:txXfrm>
    </dsp:sp>
    <dsp:sp modelId="{6EEF2716-762E-41C4-9C30-519009FA785E}">
      <dsp:nvSpPr>
        <dsp:cNvPr id="0" name=""/>
        <dsp:cNvSpPr/>
      </dsp:nvSpPr>
      <dsp:spPr>
        <a:xfrm>
          <a:off x="0" y="1247300"/>
          <a:ext cx="86246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94CDE-9A85-4593-BBC9-4C0CE3C39451}">
      <dsp:nvSpPr>
        <dsp:cNvPr id="0" name=""/>
        <dsp:cNvSpPr/>
      </dsp:nvSpPr>
      <dsp:spPr>
        <a:xfrm>
          <a:off x="431234" y="952100"/>
          <a:ext cx="6037278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5" tIns="0" rIns="228195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/>
            <a:t>化学工业</a:t>
          </a:r>
          <a:endParaRPr lang="ru-RU" sz="2800" kern="1200" dirty="0"/>
        </a:p>
      </dsp:txBody>
      <dsp:txXfrm>
        <a:off x="431234" y="952100"/>
        <a:ext cx="6037278" cy="590400"/>
      </dsp:txXfrm>
    </dsp:sp>
    <dsp:sp modelId="{DDDEC5D7-2089-429B-908E-61BB7A1BB1F7}">
      <dsp:nvSpPr>
        <dsp:cNvPr id="0" name=""/>
        <dsp:cNvSpPr/>
      </dsp:nvSpPr>
      <dsp:spPr>
        <a:xfrm>
          <a:off x="0" y="2154500"/>
          <a:ext cx="86246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890CD-F8DE-4C18-8136-C9995DFF289A}">
      <dsp:nvSpPr>
        <dsp:cNvPr id="0" name=""/>
        <dsp:cNvSpPr/>
      </dsp:nvSpPr>
      <dsp:spPr>
        <a:xfrm>
          <a:off x="431234" y="1859300"/>
          <a:ext cx="6037278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5" tIns="0" rIns="22819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/>
            <a:t>建材行业</a:t>
          </a:r>
          <a:endParaRPr lang="ru-RU" sz="2800" kern="1200" dirty="0"/>
        </a:p>
      </dsp:txBody>
      <dsp:txXfrm>
        <a:off x="431234" y="1859300"/>
        <a:ext cx="6037278" cy="590400"/>
      </dsp:txXfrm>
    </dsp:sp>
    <dsp:sp modelId="{AE0775B1-FA3B-4801-971D-34F767637F01}">
      <dsp:nvSpPr>
        <dsp:cNvPr id="0" name=""/>
        <dsp:cNvSpPr/>
      </dsp:nvSpPr>
      <dsp:spPr>
        <a:xfrm>
          <a:off x="0" y="3061700"/>
          <a:ext cx="86246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A25D0-F97F-49AF-ADBA-7A3D7B06DC6E}">
      <dsp:nvSpPr>
        <dsp:cNvPr id="0" name=""/>
        <dsp:cNvSpPr/>
      </dsp:nvSpPr>
      <dsp:spPr>
        <a:xfrm>
          <a:off x="431234" y="2766500"/>
          <a:ext cx="603727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195" tIns="0" rIns="22819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社会领域和贸易项目</a:t>
          </a:r>
          <a:endParaRPr lang="ru-RU" sz="2800" kern="1200" dirty="0"/>
        </a:p>
      </dsp:txBody>
      <dsp:txXfrm>
        <a:off x="431234" y="2766500"/>
        <a:ext cx="6037278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9E5E8E-3855-4948-98CE-8AE18A1A10BB}" type="datetimeFigureOut">
              <a:rPr lang="ru-RU"/>
              <a:pPr>
                <a:defRPr/>
              </a:pPr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B53096-8D77-44EC-91EA-B5577A4A7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552298-D5C2-44BB-868D-35FFB30A7D48}" type="slidenum">
              <a:rPr lang="ru-RU" altLang="ru-RU">
                <a:cs typeface="Arial" pitchFamily="34" charset="0"/>
              </a:rPr>
              <a:pPr/>
              <a:t>6</a:t>
            </a:fld>
            <a:endParaRPr lang="ru-RU" alt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58F78-C692-4579-B0D8-CC63323D0C2D}" type="slidenum">
              <a:rPr lang="ru-RU" altLang="ru-RU">
                <a:cs typeface="Arial" pitchFamily="34" charset="0"/>
              </a:rPr>
              <a:pPr/>
              <a:t>7</a:t>
            </a:fld>
            <a:endParaRPr lang="ru-RU" alt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56C673-1788-4C9C-9EF8-65B6C6A7DB9A}" type="slidenum">
              <a:rPr lang="ru-RU" altLang="ru-RU">
                <a:cs typeface="Arial" pitchFamily="34" charset="0"/>
              </a:rPr>
              <a:pPr/>
              <a:t>14</a:t>
            </a:fld>
            <a:endParaRPr lang="ru-RU" alt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1" y="3866920"/>
            <a:ext cx="9145588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" y="0"/>
            <a:ext cx="9145588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558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Oval 13"/>
          <p:cNvSpPr/>
          <p:nvPr/>
        </p:nvSpPr>
        <p:spPr>
          <a:xfrm>
            <a:off x="1" y="1600200"/>
            <a:ext cx="914558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052" y="5052549"/>
            <a:ext cx="5637989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24" y="3132290"/>
            <a:ext cx="7176597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A7430-5C22-472A-A4A1-D685C7ADD849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DA9B07-6F21-4947-8067-33925FF212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331" y="731519"/>
            <a:ext cx="6401912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B929-94E4-4AC5-B595-95C76A19C704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F642-3E9E-4C38-93C5-3D7927774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959" y="376518"/>
            <a:ext cx="2057758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691" y="731520"/>
            <a:ext cx="4830125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BF94-3102-4B32-B4A2-E3E0CC5DD8C2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4BC0-D8AC-4C46-AC5B-89B9A1F7C4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199" y="731520"/>
            <a:ext cx="640191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744A-0E39-449F-BF0E-FA38B71E6750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63FA1-EC7B-417C-8586-002A161D5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" y="3866920"/>
            <a:ext cx="9145588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9145588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558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Oval 9"/>
          <p:cNvSpPr/>
          <p:nvPr/>
        </p:nvSpPr>
        <p:spPr>
          <a:xfrm>
            <a:off x="1" y="1600200"/>
            <a:ext cx="914558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49" y="2172648"/>
            <a:ext cx="5967702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789" y="4607511"/>
            <a:ext cx="5971531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9F7DE4-3F56-40F5-8C80-65F8E8EFAF51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0F333-E31C-4B0E-B3D8-E7A3AC0C3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198" y="731519"/>
            <a:ext cx="3347285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960" y="731520"/>
            <a:ext cx="3347285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365F-5F43-4885-B930-FED66BE8E27E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F15D-7C0B-48A6-AF17-9867E130E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200" y="731520"/>
            <a:ext cx="334728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648" y="1400327"/>
            <a:ext cx="3347285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10" y="731520"/>
            <a:ext cx="334728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1399032"/>
            <a:ext cx="3347285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9061-FEAD-48DD-870B-712FECE26CFA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C91B-BAF0-452E-ADFC-15E93D1AA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E8C8-7438-4FBE-9984-6D69C59305B9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A35C-C5FE-4873-B4C7-0DF63D4E5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9C182-2FA3-4255-9146-4F5E4BE732D8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21E1-DCF7-482D-A294-89D8A03B9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2" y="2209804"/>
            <a:ext cx="3636716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313" y="731520"/>
            <a:ext cx="401778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952" y="3497802"/>
            <a:ext cx="33892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D735E-7684-4106-A4A7-33513A3E4FBE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A3B4-B271-425D-8D05-C6DA61A9F9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3866920"/>
            <a:ext cx="9145588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" y="0"/>
            <a:ext cx="9145588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558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10"/>
          <p:cNvSpPr/>
          <p:nvPr/>
        </p:nvSpPr>
        <p:spPr>
          <a:xfrm>
            <a:off x="1" y="1600200"/>
            <a:ext cx="914558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953" y="1143000"/>
            <a:ext cx="4115515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041" y="1010486"/>
            <a:ext cx="369475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96" y="4464421"/>
            <a:ext cx="6384647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1E0471-0573-4689-AFCD-CFAEB91A11DE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2B98D-9673-47BE-98E7-8FE7BDC939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3000">
              <a:srgbClr val="FFFFFF"/>
            </a:gs>
            <a:gs pos="100000">
              <a:srgbClr val="F2AE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105400"/>
            <a:ext cx="9145588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9145588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5588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" y="1600200"/>
            <a:ext cx="9145588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3513" cy="1143000"/>
          </a:xfrm>
          <a:prstGeom prst="rect">
            <a:avLst/>
          </a:prstGeom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2388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3788" y="6172200"/>
            <a:ext cx="2514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 smtClean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FF9751-C45B-4051-A0BF-80C7A64CC429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43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 smtClean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1588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646A94-E23E-4510-98D9-96BBAE2C94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73" r:id="rId2"/>
    <p:sldLayoutId id="2147484782" r:id="rId3"/>
    <p:sldLayoutId id="2147484774" r:id="rId4"/>
    <p:sldLayoutId id="2147484775" r:id="rId5"/>
    <p:sldLayoutId id="2147484776" r:id="rId6"/>
    <p:sldLayoutId id="2147484777" r:id="rId7"/>
    <p:sldLayoutId id="2147484778" r:id="rId8"/>
    <p:sldLayoutId id="2147484783" r:id="rId9"/>
    <p:sldLayoutId id="2147484779" r:id="rId10"/>
    <p:sldLayoutId id="214748478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587375" y="2693988"/>
            <a:ext cx="803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dirty="0">
                <a:cs typeface="方正姚体"/>
              </a:rPr>
              <a:t>投资草案</a:t>
            </a:r>
            <a:endParaRPr lang="ru-RU" sz="3600" dirty="0"/>
          </a:p>
          <a:p>
            <a:pPr algn="ctr"/>
            <a:r>
              <a:rPr lang="zh-CN" altLang="en-US" sz="3600" dirty="0">
                <a:cs typeface="方正姚体"/>
              </a:rPr>
              <a:t>莫斯科州沃斯克列先斯克市政区</a:t>
            </a:r>
            <a:endParaRPr lang="ru-RU" sz="3600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93675"/>
            <a:ext cx="9112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260350" y="5116513"/>
            <a:ext cx="8461375" cy="36512"/>
          </a:xfrm>
          <a:prstGeom prst="line">
            <a:avLst/>
          </a:prstGeom>
          <a:ln w="53975" cmpd="tri">
            <a:solidFill>
              <a:schemeClr val="accent1">
                <a:alpha val="8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4267200" y="5391150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2019 </a:t>
            </a:r>
            <a:r>
              <a:rPr lang="zh-CN" altLang="en-US" dirty="0">
                <a:cs typeface="方正姚体"/>
              </a:rPr>
              <a:t>年</a:t>
            </a:r>
            <a:endParaRPr lang="ru-RU" dirty="0"/>
          </a:p>
        </p:txBody>
      </p:sp>
      <p:pic>
        <p:nvPicPr>
          <p:cNvPr id="5126" name="Picture 3" descr="ЩИТ М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33363"/>
            <a:ext cx="98901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ЩИТ М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54013" y="871538"/>
            <a:ext cx="8451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312738" y="2909888"/>
            <a:ext cx="8683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zh-CN" altLang="en-US" sz="2000" dirty="0"/>
              <a:t>在</a:t>
            </a:r>
            <a:r>
              <a:rPr lang="ru-RU" sz="2000" dirty="0"/>
              <a:t>2019</a:t>
            </a:r>
            <a:r>
              <a:rPr lang="zh-CN" altLang="en-US" sz="2000" dirty="0"/>
              <a:t>年初，居民占领的领土面积为</a:t>
            </a:r>
            <a:r>
              <a:rPr lang="ru-RU" sz="2000" dirty="0"/>
              <a:t>54</a:t>
            </a:r>
            <a:r>
              <a:rPr lang="zh-CN" altLang="en-US" sz="2000" dirty="0"/>
              <a:t>％。</a:t>
            </a:r>
            <a:endParaRPr lang="ru-RU" sz="2000" dirty="0"/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12738" y="2036763"/>
            <a:ext cx="4573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sng">
              <a:solidFill>
                <a:srgbClr val="271D18"/>
              </a:solidFill>
            </a:endParaRPr>
          </a:p>
          <a:p>
            <a:r>
              <a:rPr lang="ru-RU" u="sng">
                <a:solidFill>
                  <a:srgbClr val="271D18"/>
                </a:solidFill>
              </a:rPr>
              <a:t> </a:t>
            </a:r>
          </a:p>
        </p:txBody>
      </p:sp>
      <p:pic>
        <p:nvPicPr>
          <p:cNvPr id="14342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810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77875" y="282575"/>
            <a:ext cx="6640513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dirty="0"/>
              <a:t>工业园区</a:t>
            </a:r>
            <a:r>
              <a:rPr lang="ru-RU" sz="2800" b="1" dirty="0"/>
              <a:t> «</a:t>
            </a:r>
            <a:r>
              <a:rPr lang="zh-CN" altLang="en-US" sz="2800" b="1" dirty="0"/>
              <a:t>沃斯克列先斯克的</a:t>
            </a:r>
            <a:r>
              <a:rPr lang="ru-RU" sz="2800" b="1" dirty="0"/>
              <a:t>»</a:t>
            </a:r>
            <a:endParaRPr lang="ru-RU" sz="2400" b="1" dirty="0">
              <a:solidFill>
                <a:srgbClr val="7C4B3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100" b="1" dirty="0">
              <a:solidFill>
                <a:srgbClr val="7C4B3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Прямоугольник 13"/>
          <p:cNvSpPr>
            <a:spLocks noChangeArrowheads="1"/>
          </p:cNvSpPr>
          <p:nvPr/>
        </p:nvSpPr>
        <p:spPr bwMode="auto">
          <a:xfrm>
            <a:off x="314325" y="3789363"/>
            <a:ext cx="8702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dirty="0"/>
              <a:t>今年</a:t>
            </a:r>
            <a:r>
              <a:rPr lang="en-US" sz="2000" dirty="0"/>
              <a:t>3</a:t>
            </a:r>
            <a:r>
              <a:rPr lang="zh-CN" altLang="en-US" sz="2000" dirty="0"/>
              <a:t>居民被吸引到工业园区的领土</a:t>
            </a:r>
            <a:r>
              <a:rPr lang="en-US" sz="2000" dirty="0"/>
              <a:t>: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zh-CN" altLang="en-US" sz="2000" dirty="0"/>
              <a:t>股份公司 </a:t>
            </a:r>
            <a:r>
              <a:rPr lang="en-US" sz="2000" dirty="0"/>
              <a:t>«</a:t>
            </a:r>
            <a:r>
              <a:rPr lang="en-US" sz="2000" dirty="0" err="1"/>
              <a:t>Agrosfera</a:t>
            </a:r>
            <a:r>
              <a:rPr lang="en-US" sz="2000" dirty="0"/>
              <a:t>» -</a:t>
            </a:r>
            <a:r>
              <a:rPr lang="zh-CN" altLang="en-US" sz="2000" dirty="0"/>
              <a:t>生产动物饲料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zh-CN" altLang="en-US" sz="2000" dirty="0"/>
              <a:t>股份公司 </a:t>
            </a:r>
            <a:r>
              <a:rPr lang="en-US" sz="2000" dirty="0"/>
              <a:t>«</a:t>
            </a:r>
            <a:r>
              <a:rPr lang="en-US" sz="2000" dirty="0" err="1"/>
              <a:t>Lidermarket</a:t>
            </a:r>
            <a:r>
              <a:rPr lang="en-US" sz="2000" dirty="0"/>
              <a:t>» -</a:t>
            </a:r>
            <a:r>
              <a:rPr lang="zh-CN" altLang="en-US" sz="2000" dirty="0"/>
              <a:t>生物和有机肥料的生产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zh-CN" altLang="en-US" sz="2000" dirty="0"/>
              <a:t>个体经营户</a:t>
            </a:r>
            <a:r>
              <a:rPr lang="en-US" sz="2000" dirty="0"/>
              <a:t> </a:t>
            </a:r>
            <a:r>
              <a:rPr lang="en-US" sz="2000" dirty="0" err="1"/>
              <a:t>Skrebnev</a:t>
            </a:r>
            <a:r>
              <a:rPr lang="en-US" sz="2000" dirty="0"/>
              <a:t>- </a:t>
            </a:r>
            <a:r>
              <a:rPr lang="zh-CN" altLang="en-US" sz="2000" dirty="0"/>
              <a:t>金属制品的生产。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print"/>
          <a:srcRect l="8017" t="30967" r="34260" b="28387"/>
          <a:stretch/>
        </p:blipFill>
        <p:spPr bwMode="auto">
          <a:xfrm>
            <a:off x="354013" y="1008469"/>
            <a:ext cx="3498701" cy="17871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53640926-AAD7-44D8-BBD7-CCE9431645EC}"/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21083" y="1008468"/>
            <a:ext cx="4808339" cy="178717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324322" y="5301208"/>
            <a:ext cx="6718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年第一季度结束时，工业用地的占有率为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56.98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％。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ЩИТ М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54013" y="871538"/>
            <a:ext cx="8451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Прямоугольник 2"/>
          <p:cNvSpPr>
            <a:spLocks noChangeArrowheads="1"/>
          </p:cNvSpPr>
          <p:nvPr/>
        </p:nvSpPr>
        <p:spPr bwMode="auto">
          <a:xfrm>
            <a:off x="334963" y="855663"/>
            <a:ext cx="6705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5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312738" y="2036763"/>
            <a:ext cx="4573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sng">
              <a:solidFill>
                <a:srgbClr val="271D18"/>
              </a:solidFill>
            </a:endParaRPr>
          </a:p>
          <a:p>
            <a:r>
              <a:rPr lang="ru-RU" u="sng">
                <a:solidFill>
                  <a:srgbClr val="271D18"/>
                </a:solidFill>
              </a:rPr>
              <a:t> </a:t>
            </a:r>
          </a:p>
        </p:txBody>
      </p:sp>
      <p:pic>
        <p:nvPicPr>
          <p:cNvPr id="15366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810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77875" y="282575"/>
            <a:ext cx="66405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2800" b="1" dirty="0"/>
              <a:t>科技园区</a:t>
            </a:r>
            <a:r>
              <a:rPr lang="en-US" sz="2800" b="1" dirty="0"/>
              <a:t>«</a:t>
            </a:r>
            <a:r>
              <a:rPr lang="en-US" sz="2800" dirty="0" err="1"/>
              <a:t>Itkol</a:t>
            </a:r>
            <a:r>
              <a:rPr lang="en-US" sz="2800" b="1" dirty="0"/>
              <a:t>-</a:t>
            </a:r>
            <a:r>
              <a:rPr lang="zh-CN" altLang="en-US" sz="2800" b="1" dirty="0"/>
              <a:t>沃斯克列先斯克</a:t>
            </a:r>
            <a:r>
              <a:rPr lang="en-US" sz="2800" b="1" dirty="0"/>
              <a:t>»</a:t>
            </a:r>
            <a:endParaRPr lang="ru-RU" sz="2800" dirty="0"/>
          </a:p>
        </p:txBody>
      </p:sp>
      <p:pic>
        <p:nvPicPr>
          <p:cNvPr id="15368" name="Рисунок 11"/>
          <p:cNvPicPr>
            <a:picLocks noChangeAspect="1" noChangeArrowheads="1"/>
          </p:cNvPicPr>
          <p:nvPr/>
        </p:nvPicPr>
        <p:blipFill>
          <a:blip r:embed="rId4" cstate="print"/>
          <a:srcRect l="30464" t="13689" r="7645" b="13022"/>
          <a:stretch>
            <a:fillRect/>
          </a:stretch>
        </p:blipFill>
        <p:spPr bwMode="auto">
          <a:xfrm>
            <a:off x="5653088" y="1027113"/>
            <a:ext cx="32988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3088" y="3325813"/>
            <a:ext cx="33274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Прямоугольник 2"/>
          <p:cNvSpPr>
            <a:spLocks noChangeArrowheads="1"/>
          </p:cNvSpPr>
          <p:nvPr/>
        </p:nvSpPr>
        <p:spPr bwMode="auto">
          <a:xfrm>
            <a:off x="200025" y="1719263"/>
            <a:ext cx="538088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Brownfield</a:t>
            </a:r>
            <a:r>
              <a:rPr lang="ru-RU" dirty="0" smtClean="0"/>
              <a:t> </a:t>
            </a:r>
            <a:r>
              <a:rPr lang="zh-CN" altLang="en-US" sz="2000" dirty="0" smtClean="0"/>
              <a:t>场</a:t>
            </a:r>
            <a:r>
              <a:rPr lang="zh-CN" altLang="en-US" sz="2000" dirty="0"/>
              <a:t>地类型</a:t>
            </a:r>
            <a:r>
              <a:rPr lang="en-US" sz="2000" dirty="0"/>
              <a:t> - </a:t>
            </a:r>
            <a:r>
              <a:rPr lang="zh-CN" altLang="en-US" sz="2000" dirty="0"/>
              <a:t>科技园区</a:t>
            </a:r>
            <a:r>
              <a:rPr lang="en-US" sz="2000" dirty="0"/>
              <a:t>«</a:t>
            </a:r>
            <a:r>
              <a:rPr lang="en-US" dirty="0" err="1"/>
              <a:t>Itkol</a:t>
            </a:r>
            <a:r>
              <a:rPr lang="en-US" sz="2000" dirty="0"/>
              <a:t>-</a:t>
            </a:r>
            <a:r>
              <a:rPr lang="zh-CN" altLang="en-US" sz="2000" dirty="0"/>
              <a:t>沃斯克列先斯克</a:t>
            </a:r>
            <a:r>
              <a:rPr lang="en-US" sz="2000" dirty="0"/>
              <a:t>»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管理公司</a:t>
            </a:r>
            <a:r>
              <a:rPr lang="en-US" sz="2000" dirty="0"/>
              <a:t>-</a:t>
            </a:r>
            <a:r>
              <a:rPr lang="zh-CN" altLang="en-US" sz="2000" dirty="0"/>
              <a:t>国企 </a:t>
            </a:r>
            <a:r>
              <a:rPr lang="en-US" sz="2000" dirty="0"/>
              <a:t>«</a:t>
            </a:r>
            <a:r>
              <a:rPr lang="en-US" dirty="0" err="1"/>
              <a:t>Itkol</a:t>
            </a:r>
            <a:r>
              <a:rPr lang="en-US" sz="2000" dirty="0"/>
              <a:t>»</a:t>
            </a:r>
            <a:endParaRPr lang="ru-RU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面积 </a:t>
            </a:r>
            <a:r>
              <a:rPr lang="en-US" sz="2000" dirty="0"/>
              <a:t>- </a:t>
            </a:r>
            <a:r>
              <a:rPr lang="en-US" dirty="0"/>
              <a:t>11.3</a:t>
            </a:r>
            <a:r>
              <a:rPr lang="zh-CN" altLang="en-US" sz="2000" dirty="0"/>
              <a:t>公顷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0975" y="3933825"/>
            <a:ext cx="4967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Прямоугольник 10"/>
          <p:cNvSpPr>
            <a:spLocks noChangeArrowheads="1"/>
          </p:cNvSpPr>
          <p:nvPr/>
        </p:nvSpPr>
        <p:spPr bwMode="auto">
          <a:xfrm>
            <a:off x="306388" y="4189413"/>
            <a:ext cx="5202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/>
              <a:t>在</a:t>
            </a:r>
            <a:r>
              <a:rPr lang="ru-RU" sz="2000" dirty="0"/>
              <a:t>2019</a:t>
            </a:r>
            <a:r>
              <a:rPr lang="zh-CN" altLang="en-US" sz="2000" dirty="0"/>
              <a:t>年初，居民占领的领土面积为</a:t>
            </a:r>
            <a:r>
              <a:rPr lang="en-US" sz="2000" dirty="0"/>
              <a:t>90</a:t>
            </a:r>
            <a:r>
              <a:rPr lang="zh-CN" altLang="en-US" sz="2000" dirty="0"/>
              <a:t>％。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ЩИТ М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06388" y="747713"/>
            <a:ext cx="845185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12738" y="2036763"/>
            <a:ext cx="4573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sng">
              <a:solidFill>
                <a:srgbClr val="271D18"/>
              </a:solidFill>
            </a:endParaRPr>
          </a:p>
          <a:p>
            <a:r>
              <a:rPr lang="ru-RU" u="sng">
                <a:solidFill>
                  <a:srgbClr val="271D18"/>
                </a:solidFill>
              </a:rPr>
              <a:t> </a:t>
            </a:r>
          </a:p>
        </p:txBody>
      </p:sp>
      <p:pic>
        <p:nvPicPr>
          <p:cNvPr id="16389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810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28675" y="227013"/>
            <a:ext cx="66405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2800" b="1" dirty="0"/>
              <a:t>工业园区 </a:t>
            </a:r>
            <a:r>
              <a:rPr lang="ru-RU" sz="2400" b="1" dirty="0"/>
              <a:t>«</a:t>
            </a:r>
            <a:r>
              <a:rPr lang="ru-RU" sz="2400" dirty="0" err="1"/>
              <a:t>Fedynsky</a:t>
            </a:r>
            <a:r>
              <a:rPr lang="zh-CN" altLang="en-US" sz="2800" b="1" dirty="0"/>
              <a:t>三角</a:t>
            </a:r>
            <a:r>
              <a:rPr lang="ru-RU" sz="2400" b="1" dirty="0"/>
              <a:t>»</a:t>
            </a:r>
            <a:endParaRPr lang="ru-RU" sz="2400" dirty="0"/>
          </a:p>
        </p:txBody>
      </p:sp>
      <p:sp>
        <p:nvSpPr>
          <p:cNvPr id="16391" name="Прямоугольник 4"/>
          <p:cNvSpPr>
            <a:spLocks noChangeArrowheads="1"/>
          </p:cNvSpPr>
          <p:nvPr/>
        </p:nvSpPr>
        <p:spPr bwMode="auto">
          <a:xfrm>
            <a:off x="155575" y="858838"/>
            <a:ext cx="556934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执行的工作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1.</a:t>
            </a:r>
            <a:r>
              <a:rPr lang="zh-CN" altLang="en-US" dirty="0"/>
              <a:t>公众听证会在解决</a:t>
            </a:r>
            <a:r>
              <a:rPr lang="en-US" sz="1600" dirty="0" err="1"/>
              <a:t>Fedinskoye</a:t>
            </a:r>
            <a:r>
              <a:rPr lang="zh-CN" altLang="en-US" dirty="0"/>
              <a:t>的总体规划的变化（调整关于通过知识产权的道路通行的总体规划的变化进行</a:t>
            </a:r>
            <a:r>
              <a:rPr lang="en-US" dirty="0"/>
              <a:t>) </a:t>
            </a:r>
            <a:endParaRPr lang="ru-RU" dirty="0"/>
          </a:p>
          <a:p>
            <a:r>
              <a:rPr lang="en-US" dirty="0"/>
              <a:t>2. </a:t>
            </a:r>
            <a:r>
              <a:rPr lang="zh-CN" altLang="en-US" dirty="0"/>
              <a:t>工程对土地的包裹安全区的减少</a:t>
            </a:r>
            <a:r>
              <a:rPr lang="en-US" sz="1600" dirty="0"/>
              <a:t>50:29:0060220:216</a:t>
            </a:r>
            <a:r>
              <a:rPr lang="zh-CN" altLang="en-US" sz="1600" dirty="0"/>
              <a:t>和</a:t>
            </a:r>
            <a:r>
              <a:rPr lang="en-US" sz="1600" dirty="0"/>
              <a:t>50:29:0060220:213</a:t>
            </a:r>
            <a:r>
              <a:rPr lang="zh-CN" altLang="en-US" dirty="0"/>
              <a:t>进行</a:t>
            </a:r>
            <a:endParaRPr lang="ru-RU" dirty="0"/>
          </a:p>
          <a:p>
            <a:r>
              <a:rPr lang="en-US" dirty="0"/>
              <a:t>3. </a:t>
            </a:r>
            <a:r>
              <a:rPr lang="zh-CN" altLang="en-US" dirty="0"/>
              <a:t>关于减少土地包裹安全区的地籍工程合同</a:t>
            </a:r>
            <a:r>
              <a:rPr lang="en-US" sz="1600" dirty="0"/>
              <a:t>50</a:t>
            </a:r>
            <a:r>
              <a:rPr lang="zh-CN" altLang="en-US" sz="1600" dirty="0"/>
              <a:t>：</a:t>
            </a:r>
            <a:r>
              <a:rPr lang="en-US" sz="1600" dirty="0"/>
              <a:t>29</a:t>
            </a:r>
            <a:r>
              <a:rPr lang="zh-CN" altLang="en-US" sz="1600" dirty="0"/>
              <a:t>：</a:t>
            </a:r>
            <a:r>
              <a:rPr lang="en-US" sz="1600" dirty="0" smtClean="0"/>
              <a:t>0060220</a:t>
            </a:r>
            <a:r>
              <a:rPr lang="zh-CN" altLang="en-US" sz="1600" dirty="0" smtClean="0"/>
              <a:t>：</a:t>
            </a:r>
            <a:r>
              <a:rPr lang="en-US" sz="1600" dirty="0" smtClean="0"/>
              <a:t>33</a:t>
            </a:r>
            <a:r>
              <a:rPr lang="zh-CN" altLang="en-US" dirty="0"/>
              <a:t>签署</a:t>
            </a:r>
            <a:endParaRPr lang="ru-RU" dirty="0"/>
          </a:p>
          <a:p>
            <a:r>
              <a:rPr lang="en-US" dirty="0"/>
              <a:t>4. </a:t>
            </a:r>
            <a:r>
              <a:rPr lang="zh-CN" altLang="en-US" dirty="0"/>
              <a:t>工程基础设施工程</a:t>
            </a:r>
            <a:endParaRPr lang="ru-RU" dirty="0"/>
          </a:p>
          <a:p>
            <a:pPr eaLnBrk="1" hangingPunct="1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cs typeface="Times New Roman" pitchFamily="18" charset="0"/>
            </a:endParaRPr>
          </a:p>
          <a:p>
            <a:pPr eaLnBrk="1" hangingPunct="1"/>
            <a:endParaRPr lang="ru-RU" altLang="ru-RU" sz="1200" b="1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4" cstate="print"/>
          <a:srcRect l="15756" t="37547" r="39881" b="15411"/>
          <a:stretch/>
        </p:blipFill>
        <p:spPr>
          <a:xfrm>
            <a:off x="5724922" y="1106488"/>
            <a:ext cx="3298150" cy="2118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3" name="Прямоугольник 1"/>
          <p:cNvSpPr>
            <a:spLocks noChangeArrowheads="1"/>
          </p:cNvSpPr>
          <p:nvPr/>
        </p:nvSpPr>
        <p:spPr bwMode="auto">
          <a:xfrm>
            <a:off x="155575" y="3648075"/>
            <a:ext cx="7466013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dirty="0"/>
              <a:t>第一</a:t>
            </a:r>
            <a:r>
              <a:rPr lang="zh-CN" altLang="en-US" dirty="0" smtClean="0"/>
              <a:t>季</a:t>
            </a:r>
            <a:r>
              <a:rPr lang="en-US" sz="1600" dirty="0" smtClean="0"/>
              <a:t>2019</a:t>
            </a:r>
            <a:r>
              <a:rPr lang="zh-CN" altLang="en-US" dirty="0" smtClean="0">
                <a:cs typeface="方正姚体"/>
              </a:rPr>
              <a:t>年</a:t>
            </a:r>
            <a:r>
              <a:rPr lang="zh-CN" altLang="en-US" dirty="0" smtClean="0"/>
              <a:t>活动</a:t>
            </a:r>
            <a:r>
              <a:rPr lang="en-US" dirty="0" smtClean="0"/>
              <a:t>: </a:t>
            </a:r>
            <a:endParaRPr lang="ru-RU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dirty="0"/>
              <a:t>开展关于土地地籍核算的声明工程（安全区减少后</a:t>
            </a:r>
            <a:r>
              <a:rPr lang="en-US" dirty="0"/>
              <a:t>)</a:t>
            </a:r>
            <a:endParaRPr lang="ru-RU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dirty="0"/>
              <a:t>与</a:t>
            </a:r>
            <a:r>
              <a:rPr lang="en-US" sz="1600" dirty="0"/>
              <a:t>CCM</a:t>
            </a:r>
            <a:r>
              <a:rPr lang="zh-CN" altLang="en-US" dirty="0"/>
              <a:t>会议建立刑法典</a:t>
            </a:r>
            <a:endParaRPr lang="ru-RU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dirty="0"/>
              <a:t>搜索和吸引居民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en-US" dirty="0"/>
              <a:t> </a:t>
            </a:r>
            <a:r>
              <a:rPr lang="zh-CN" altLang="en-US" dirty="0" smtClean="0"/>
              <a:t>潜</a:t>
            </a:r>
            <a:r>
              <a:rPr lang="zh-CN" altLang="en-US" dirty="0"/>
              <a:t>在居民</a:t>
            </a:r>
            <a:r>
              <a:rPr lang="en-US" dirty="0"/>
              <a:t>:</a:t>
            </a:r>
            <a:endParaRPr lang="ru-RU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dirty="0"/>
              <a:t>有限责任公司</a:t>
            </a:r>
            <a:r>
              <a:rPr lang="en-US" dirty="0"/>
              <a:t>"</a:t>
            </a:r>
            <a:r>
              <a:rPr lang="zh-CN" altLang="en-US" dirty="0"/>
              <a:t>乳品公司</a:t>
            </a:r>
            <a:r>
              <a:rPr lang="en-US" dirty="0"/>
              <a:t>"</a:t>
            </a:r>
            <a:r>
              <a:rPr lang="zh-CN" altLang="en-US" dirty="0"/>
              <a:t>（物流复杂达</a:t>
            </a:r>
            <a:r>
              <a:rPr lang="en-US" sz="1600" dirty="0"/>
              <a:t>5000</a:t>
            </a:r>
            <a:r>
              <a:rPr lang="zh-CN" altLang="en-US" dirty="0"/>
              <a:t>平方米</a:t>
            </a:r>
            <a:r>
              <a:rPr lang="en-US" dirty="0"/>
              <a:t>)</a:t>
            </a:r>
            <a:endParaRPr lang="ru-RU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dirty="0"/>
              <a:t>«</a:t>
            </a:r>
            <a:r>
              <a:rPr lang="en-US" sz="1600" dirty="0" err="1" smtClean="0"/>
              <a:t>Durdyeff</a:t>
            </a:r>
            <a:r>
              <a:rPr lang="en-US" sz="1600" dirty="0" smtClean="0"/>
              <a:t>»</a:t>
            </a:r>
            <a:r>
              <a:rPr lang="zh-CN" altLang="en-US" dirty="0"/>
              <a:t>（面积为</a:t>
            </a:r>
            <a:r>
              <a:rPr lang="en-US" sz="1600" dirty="0"/>
              <a:t>600</a:t>
            </a:r>
            <a:r>
              <a:rPr lang="zh-CN" altLang="en-US" dirty="0"/>
              <a:t>平方米的奶酪工厂</a:t>
            </a:r>
            <a:r>
              <a:rPr lang="en-US" dirty="0"/>
              <a:t>)</a:t>
            </a:r>
            <a:endParaRPr lang="ru-RU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zh-CN" altLang="en-US" dirty="0"/>
              <a:t>国</a:t>
            </a:r>
            <a:r>
              <a:rPr lang="zh-CN" altLang="en-US" dirty="0" smtClean="0"/>
              <a:t>企</a:t>
            </a:r>
            <a:r>
              <a:rPr lang="ru-RU" altLang="zh-CN" dirty="0" smtClean="0"/>
              <a:t> </a:t>
            </a:r>
            <a:r>
              <a:rPr lang="ru-RU" sz="1600" dirty="0" smtClean="0"/>
              <a:t>«</a:t>
            </a:r>
            <a:r>
              <a:rPr lang="en-US" sz="1600" dirty="0" err="1"/>
              <a:t>Talina</a:t>
            </a:r>
            <a:r>
              <a:rPr lang="en-US" sz="1600" dirty="0"/>
              <a:t>»</a:t>
            </a:r>
            <a:r>
              <a:rPr lang="zh-CN" altLang="en-US" dirty="0"/>
              <a:t>（香肠厂</a:t>
            </a:r>
            <a:r>
              <a:rPr lang="en-US" dirty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7688" y="87313"/>
            <a:ext cx="81756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547813" y="1844675"/>
            <a:ext cx="633095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 smtClean="0"/>
              <a:t>莫斯科州沃斯克列先斯克市政区的行政</a:t>
            </a:r>
            <a:endParaRPr lang="ru-RU" sz="2400" b="1" dirty="0" smtClean="0"/>
          </a:p>
          <a:p>
            <a:pPr algn="ctr"/>
            <a:r>
              <a:rPr lang="zh-CN" altLang="en-US" sz="2400" b="1" dirty="0" smtClean="0"/>
              <a:t>沃斯克列先斯克市列宁广场</a:t>
            </a:r>
            <a:r>
              <a:rPr lang="en-US" sz="2400" b="1" dirty="0" smtClean="0"/>
              <a:t>3</a:t>
            </a:r>
            <a:r>
              <a:rPr lang="zh-CN" altLang="en-US" sz="2400" b="1" dirty="0" smtClean="0"/>
              <a:t>号</a:t>
            </a:r>
            <a:endParaRPr lang="ru-RU" sz="2400" b="1" dirty="0" smtClean="0"/>
          </a:p>
          <a:p>
            <a:pPr algn="ctr"/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err="1" smtClean="0"/>
              <a:t>vmr</a:t>
            </a:r>
            <a:r>
              <a:rPr lang="ru-RU" dirty="0" smtClean="0"/>
              <a:t>-</a:t>
            </a:r>
            <a:r>
              <a:rPr lang="en-US" dirty="0" smtClean="0"/>
              <a:t>mo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/>
              <a:t>Сухарь Олег Владимирович</a:t>
            </a:r>
            <a:r>
              <a:rPr lang="ru-RU" dirty="0"/>
              <a:t> – </a:t>
            </a:r>
          </a:p>
          <a:p>
            <a:pPr algn="ctr"/>
            <a:r>
              <a:rPr lang="zh-CN" altLang="en-US" sz="2000" dirty="0"/>
              <a:t>沃斯克列先斯基区的负责人</a:t>
            </a:r>
            <a:endParaRPr lang="ru-RU" sz="2000" dirty="0"/>
          </a:p>
          <a:p>
            <a:pPr algn="ctr"/>
            <a:r>
              <a:rPr lang="zh-CN" altLang="en-US" dirty="0"/>
              <a:t>电话</a:t>
            </a:r>
            <a:r>
              <a:rPr lang="ru-RU" dirty="0"/>
              <a:t> +7(496) 442-11-92</a:t>
            </a:r>
          </a:p>
          <a:p>
            <a:pPr algn="ctr"/>
            <a:r>
              <a:rPr lang="ru-RU" dirty="0"/>
              <a:t>е</a:t>
            </a:r>
            <a:r>
              <a:rPr lang="en-US" dirty="0"/>
              <a:t>-mail: glava@vmr-mo.ru </a:t>
            </a:r>
            <a:endParaRPr lang="ru-RU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Баранов </a:t>
            </a:r>
            <a:r>
              <a:rPr lang="ru-RU" b="1" dirty="0"/>
              <a:t>Андрей Евгеньевич</a:t>
            </a:r>
            <a:r>
              <a:rPr lang="ru-RU" dirty="0"/>
              <a:t>– </a:t>
            </a:r>
          </a:p>
          <a:p>
            <a:pPr algn="ctr"/>
            <a:r>
              <a:rPr lang="zh-CN" altLang="en-US" sz="2000" dirty="0"/>
              <a:t>行政副主管</a:t>
            </a:r>
            <a:endParaRPr lang="ru-RU" sz="2000" dirty="0"/>
          </a:p>
          <a:p>
            <a:pPr algn="ctr"/>
            <a:r>
              <a:rPr lang="zh-CN" altLang="en-US" dirty="0"/>
              <a:t>电话</a:t>
            </a:r>
            <a:r>
              <a:rPr lang="ru-RU" dirty="0"/>
              <a:t> +7</a:t>
            </a:r>
            <a:r>
              <a:rPr lang="en-US" dirty="0"/>
              <a:t> (496)449-52-28</a:t>
            </a:r>
            <a:endParaRPr lang="ru-RU" dirty="0"/>
          </a:p>
          <a:p>
            <a:pPr algn="ctr"/>
            <a:r>
              <a:rPr lang="en-US" dirty="0"/>
              <a:t>e-mail: vosinvest@mail.ru </a:t>
            </a:r>
            <a:endParaRPr lang="ru-RU" dirty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314" y="1196752"/>
            <a:ext cx="8733619" cy="4438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 dirty="0"/>
              <a:t>为投资者提供有用的信息</a:t>
            </a:r>
            <a:endParaRPr lang="ru-RU" sz="2800" dirty="0"/>
          </a:p>
        </p:txBody>
      </p:sp>
      <p:pic>
        <p:nvPicPr>
          <p:cNvPr id="17415" name="Picture 3" descr="ЩИТ М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84138"/>
            <a:ext cx="9001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485775" y="2852936"/>
            <a:ext cx="8208801" cy="10801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 algn="ctr"/>
            <a:r>
              <a:rPr lang="zh-CN" altLang="en-US" sz="6000" b="1" dirty="0"/>
              <a:t>谢谢您的关注</a:t>
            </a:r>
            <a:r>
              <a:rPr lang="en-US" sz="6000" b="1" dirty="0"/>
              <a:t>!</a:t>
            </a:r>
            <a:endParaRPr lang="ru-RU" sz="6000" dirty="0"/>
          </a:p>
        </p:txBody>
      </p:sp>
      <p:pic>
        <p:nvPicPr>
          <p:cNvPr id="18437" name="Picture 3" descr="ЩИТ М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9075"/>
            <a:ext cx="11525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4025" y="285750"/>
            <a:ext cx="9334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85" y="1000584"/>
            <a:ext cx="8733619" cy="443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地理</a:t>
            </a:r>
            <a:endParaRPr lang="ru-RU" sz="2800" dirty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1539875"/>
            <a:ext cx="325913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7988" y="1641475"/>
            <a:ext cx="4835525" cy="399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1" name="Прямоугольник 9"/>
          <p:cNvSpPr>
            <a:spLocks noChangeArrowheads="1"/>
          </p:cNvSpPr>
          <p:nvPr/>
        </p:nvSpPr>
        <p:spPr bwMode="auto">
          <a:xfrm>
            <a:off x="4008438" y="1700213"/>
            <a:ext cx="48514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cs typeface="方正姚体"/>
              </a:rPr>
              <a:t>沃斯克列先斯克市政区位于</a:t>
            </a:r>
            <a:r>
              <a:rPr lang="ru-RU"/>
              <a:t>60-100</a:t>
            </a:r>
            <a:r>
              <a:rPr lang="zh-CN" altLang="en-US">
                <a:cs typeface="方正姚体"/>
              </a:rPr>
              <a:t>公里东南莫斯科。 与其他地区的边界的总长度超过</a:t>
            </a:r>
            <a:r>
              <a:rPr lang="ru-RU"/>
              <a:t>100</a:t>
            </a:r>
            <a:r>
              <a:rPr lang="zh-CN" altLang="en-US">
                <a:cs typeface="方正姚体"/>
              </a:rPr>
              <a:t>公里。</a:t>
            </a:r>
            <a:endParaRPr lang="ru-RU"/>
          </a:p>
          <a:p>
            <a:r>
              <a:rPr lang="zh-CN" altLang="en-US">
                <a:cs typeface="方正姚体"/>
              </a:rPr>
              <a:t>该区面积</a:t>
            </a:r>
            <a:r>
              <a:rPr lang="ru-RU"/>
              <a:t>81097.0</a:t>
            </a:r>
            <a:r>
              <a:rPr lang="zh-CN" altLang="en-US">
                <a:cs typeface="方正姚体"/>
              </a:rPr>
              <a:t>公顷，其中</a:t>
            </a:r>
            <a:r>
              <a:rPr lang="ru-RU"/>
              <a:t>285</a:t>
            </a:r>
            <a:r>
              <a:rPr lang="zh-CN" altLang="en-US">
                <a:cs typeface="方正姚体"/>
              </a:rPr>
              <a:t>平方公里用于农业用地，</a:t>
            </a:r>
            <a:r>
              <a:rPr lang="ru-RU"/>
              <a:t>280</a:t>
            </a:r>
            <a:r>
              <a:rPr lang="zh-CN" altLang="en-US">
                <a:cs typeface="方正姚体"/>
              </a:rPr>
              <a:t>平方公里用于林地。 该地区从北到南的长度为</a:t>
            </a:r>
            <a:r>
              <a:rPr lang="ru-RU"/>
              <a:t>38</a:t>
            </a:r>
            <a:r>
              <a:rPr lang="zh-CN" altLang="en-US">
                <a:cs typeface="方正姚体"/>
              </a:rPr>
              <a:t>公里，从西到东的长度为</a:t>
            </a:r>
            <a:r>
              <a:rPr lang="ru-RU"/>
              <a:t>36</a:t>
            </a:r>
            <a:r>
              <a:rPr lang="zh-CN" altLang="en-US">
                <a:cs typeface="方正姚体"/>
              </a:rPr>
              <a:t>公里。</a:t>
            </a:r>
            <a:endParaRPr lang="ru-RU"/>
          </a:p>
          <a:p>
            <a:r>
              <a:rPr lang="zh-CN" altLang="en-US">
                <a:cs typeface="方正姚体"/>
              </a:rPr>
              <a:t>沃斯克列先斯克是沃斯克列先斯基区的行政中心 。城市始建于</a:t>
            </a:r>
            <a:r>
              <a:rPr lang="ru-RU"/>
              <a:t>1938</a:t>
            </a:r>
            <a:r>
              <a:rPr lang="zh-CN" altLang="en-US">
                <a:cs typeface="方正姚体"/>
              </a:rPr>
              <a:t>年。</a:t>
            </a:r>
            <a:endParaRPr lang="ru-RU"/>
          </a:p>
          <a:p>
            <a:pPr algn="just"/>
            <a:endParaRPr lang="ru-RU" altLang="ru-RU" sz="100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" y="5286375"/>
            <a:ext cx="45735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Arial" charset="0"/>
                <a:cs typeface="Arial" charset="0"/>
              </a:rPr>
              <a:t>沃斯克列先斯基区的是</a:t>
            </a:r>
            <a:r>
              <a:rPr lang="en-US" altLang="zh-CN" dirty="0">
                <a:latin typeface="Arial" charset="0"/>
                <a:cs typeface="Arial" charset="0"/>
              </a:rPr>
              <a:t>154</a:t>
            </a:r>
            <a:r>
              <a:rPr lang="zh-CN" altLang="en-US" dirty="0">
                <a:latin typeface="Arial" charset="0"/>
                <a:cs typeface="Arial" charset="0"/>
              </a:rPr>
              <a:t>千人。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715538" y="4071942"/>
          <a:ext cx="5904656" cy="244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4" name="Picture 3" descr="ЩИТ МО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3" y="125413"/>
            <a:ext cx="6413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Рисунок 1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59763" y="87313"/>
            <a:ext cx="67945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1557338"/>
            <a:ext cx="3727450" cy="2551112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沃斯克列先斯基区的面积是</a:t>
            </a:r>
            <a:r>
              <a:rPr lang="ru-RU" sz="1600" dirty="0">
                <a:solidFill>
                  <a:schemeClr val="tx1"/>
                </a:solidFill>
              </a:rPr>
              <a:t>81097.0</a:t>
            </a:r>
            <a:r>
              <a:rPr lang="zh-CN" altLang="en-US" sz="1600" dirty="0">
                <a:solidFill>
                  <a:schemeClr val="tx1"/>
                </a:solidFill>
              </a:rPr>
              <a:t>公顷。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沃斯克列先斯克是沃斯克列先斯基区的行政中心 。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沃斯克列先斯基区有六片居民点：四片城市居民点，两片农村居民点。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</a:rPr>
              <a:t>2019</a:t>
            </a:r>
            <a:r>
              <a:rPr lang="zh-CN" altLang="en-US" sz="1600" dirty="0">
                <a:solidFill>
                  <a:schemeClr val="tx1"/>
                </a:solidFill>
              </a:rPr>
              <a:t>年人口为</a:t>
            </a:r>
            <a:r>
              <a:rPr lang="ru-RU" sz="1600" dirty="0">
                <a:solidFill>
                  <a:schemeClr val="tx1"/>
                </a:solidFill>
              </a:rPr>
              <a:t>154000</a:t>
            </a:r>
            <a:r>
              <a:rPr lang="zh-CN" altLang="en-US" sz="1600" dirty="0">
                <a:solidFill>
                  <a:schemeClr val="tx1"/>
                </a:solidFill>
              </a:rPr>
              <a:t>。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劳动能力的成年人数大约</a:t>
            </a:r>
            <a:r>
              <a:rPr lang="ru-RU" sz="1600" dirty="0">
                <a:solidFill>
                  <a:schemeClr val="tx1"/>
                </a:solidFill>
              </a:rPr>
              <a:t>84.2</a:t>
            </a:r>
            <a:r>
              <a:rPr lang="zh-CN" altLang="en-US" sz="1600" dirty="0">
                <a:solidFill>
                  <a:schemeClr val="tx1"/>
                </a:solidFill>
              </a:rPr>
              <a:t>千人。基区的经济由</a:t>
            </a:r>
            <a:r>
              <a:rPr lang="ru-RU" sz="1600" dirty="0">
                <a:solidFill>
                  <a:schemeClr val="tx1"/>
                </a:solidFill>
              </a:rPr>
              <a:t>30</a:t>
            </a:r>
            <a:r>
              <a:rPr lang="zh-CN" altLang="en-US" sz="1600" dirty="0">
                <a:solidFill>
                  <a:schemeClr val="tx1"/>
                </a:solidFill>
              </a:rPr>
              <a:t>千人。人才储备大约</a:t>
            </a:r>
            <a:r>
              <a:rPr lang="ru-RU" sz="1600" dirty="0">
                <a:solidFill>
                  <a:schemeClr val="tx1"/>
                </a:solidFill>
              </a:rPr>
              <a:t>600</a:t>
            </a:r>
            <a:r>
              <a:rPr lang="zh-CN" altLang="en-US" sz="1600" dirty="0">
                <a:solidFill>
                  <a:schemeClr val="tx1"/>
                </a:solidFill>
              </a:rPr>
              <a:t>人。</a:t>
            </a:r>
            <a:endParaRPr lang="ru-RU" altLang="ru-RU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307" y="4216850"/>
            <a:ext cx="4051592" cy="2164477"/>
          </a:xfrm>
          <a:prstGeom prst="rect">
            <a:avLst/>
          </a:prstGeom>
          <a:noFill/>
          <a:ln>
            <a:solidFill>
              <a:schemeClr val="accent1"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平均工资水平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zh-CN" altLang="en-US" sz="1600" dirty="0" smtClean="0">
                <a:solidFill>
                  <a:schemeClr val="tx1"/>
                </a:solidFill>
              </a:rPr>
              <a:t>千卢布</a:t>
            </a:r>
            <a:r>
              <a:rPr lang="ru-RU" sz="1600" dirty="0">
                <a:solidFill>
                  <a:schemeClr val="tx1"/>
                </a:solidFill>
              </a:rPr>
              <a:t>):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工业</a:t>
            </a:r>
            <a:r>
              <a:rPr lang="ru-RU" sz="1600" dirty="0">
                <a:solidFill>
                  <a:schemeClr val="tx1"/>
                </a:solidFill>
              </a:rPr>
              <a:t> - 40.1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建筑</a:t>
            </a:r>
            <a:r>
              <a:rPr lang="ru-RU" sz="1600" dirty="0">
                <a:solidFill>
                  <a:schemeClr val="tx1"/>
                </a:solidFill>
              </a:rPr>
              <a:t> - 29.0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农业</a:t>
            </a:r>
            <a:r>
              <a:rPr lang="ru-RU" sz="1600" dirty="0">
                <a:solidFill>
                  <a:schemeClr val="tx1"/>
                </a:solidFill>
              </a:rPr>
              <a:t> - 25.5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贸易</a:t>
            </a:r>
            <a:r>
              <a:rPr lang="ru-RU" sz="1600" dirty="0">
                <a:solidFill>
                  <a:schemeClr val="tx1"/>
                </a:solidFill>
              </a:rPr>
              <a:t> - 29.3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教育事业</a:t>
            </a:r>
            <a:r>
              <a:rPr lang="ru-RU" sz="1600" dirty="0">
                <a:solidFill>
                  <a:schemeClr val="tx1"/>
                </a:solidFill>
              </a:rPr>
              <a:t> - 30.3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保健事业</a:t>
            </a:r>
            <a:r>
              <a:rPr lang="ru-RU" sz="1600" dirty="0">
                <a:solidFill>
                  <a:schemeClr val="tx1"/>
                </a:solidFill>
              </a:rPr>
              <a:t> - 33.2</a:t>
            </a:r>
          </a:p>
          <a:p>
            <a:pPr>
              <a:buFont typeface="Arial" pitchFamily="34" charset="0"/>
              <a:buChar char="•"/>
              <a:defRPr/>
            </a:pPr>
            <a:endParaRPr lang="ru-RU" altLang="zh-CN" sz="1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altLang="zh-CN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tx1"/>
                </a:solidFill>
              </a:rPr>
              <a:t>文</a:t>
            </a:r>
            <a:r>
              <a:rPr lang="zh-CN" altLang="en-US" sz="1600" dirty="0">
                <a:solidFill>
                  <a:schemeClr val="tx1"/>
                </a:solidFill>
              </a:rPr>
              <a:t>化和体育运动</a:t>
            </a:r>
            <a:r>
              <a:rPr lang="ru-RU" sz="1600" dirty="0">
                <a:solidFill>
                  <a:schemeClr val="tx1"/>
                </a:solidFill>
              </a:rPr>
              <a:t> - 27.3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3688" y="2751138"/>
            <a:ext cx="4857750" cy="1357312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zh-CN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chemeClr val="tx1"/>
                </a:solidFill>
              </a:rPr>
              <a:t>地</a:t>
            </a:r>
            <a:r>
              <a:rPr lang="zh-CN" altLang="en-US" sz="1600" dirty="0">
                <a:solidFill>
                  <a:schemeClr val="tx1"/>
                </a:solidFill>
              </a:rPr>
              <a:t>块的地籍价值</a:t>
            </a:r>
            <a:r>
              <a:rPr lang="ru-RU" sz="1600" dirty="0">
                <a:solidFill>
                  <a:schemeClr val="tx1"/>
                </a:solidFill>
              </a:rPr>
              <a:t>(</a:t>
            </a:r>
            <a:r>
              <a:rPr lang="zh-CN" altLang="en-US" sz="1600" dirty="0">
                <a:solidFill>
                  <a:schemeClr val="tx1"/>
                </a:solidFill>
              </a:rPr>
              <a:t>每平方米卢</a:t>
            </a:r>
            <a:r>
              <a:rPr lang="zh-CN" altLang="en-US" sz="1600" dirty="0" smtClean="0">
                <a:solidFill>
                  <a:schemeClr val="tx1"/>
                </a:solidFill>
              </a:rPr>
              <a:t>布</a:t>
            </a:r>
            <a:r>
              <a:rPr lang="ru-RU" sz="1600" dirty="0" smtClean="0">
                <a:solidFill>
                  <a:schemeClr val="tx1"/>
                </a:solidFill>
              </a:rPr>
              <a:t>):</a:t>
            </a: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个人住宅建筑</a:t>
            </a:r>
            <a:r>
              <a:rPr lang="ru-RU" sz="1600" dirty="0">
                <a:solidFill>
                  <a:schemeClr val="tx1"/>
                </a:solidFill>
              </a:rPr>
              <a:t> - 1071.93</a:t>
            </a: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避暑地带</a:t>
            </a:r>
            <a:r>
              <a:rPr lang="ru-RU" sz="1600" dirty="0">
                <a:solidFill>
                  <a:schemeClr val="tx1"/>
                </a:solidFill>
              </a:rPr>
              <a:t> - 621.65</a:t>
            </a: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商业设施</a:t>
            </a:r>
            <a:r>
              <a:rPr lang="ru-RU" sz="1600" dirty="0">
                <a:solidFill>
                  <a:schemeClr val="tx1"/>
                </a:solidFill>
              </a:rPr>
              <a:t> - 1943.98</a:t>
            </a: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工业设施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zh-CN" altLang="en-US" sz="1600" dirty="0">
                <a:solidFill>
                  <a:schemeClr val="tx1"/>
                </a:solidFill>
              </a:rPr>
              <a:t>于</a:t>
            </a:r>
            <a:r>
              <a:rPr lang="ru-RU" sz="1600" dirty="0">
                <a:solidFill>
                  <a:schemeClr val="tx1"/>
                </a:solidFill>
              </a:rPr>
              <a:t>267.43</a:t>
            </a:r>
            <a:r>
              <a:rPr lang="zh-CN" altLang="en-US" sz="1600" dirty="0">
                <a:solidFill>
                  <a:schemeClr val="tx1"/>
                </a:solidFill>
              </a:rPr>
              <a:t>到</a:t>
            </a:r>
            <a:r>
              <a:rPr lang="ru-RU" sz="1600" dirty="0">
                <a:solidFill>
                  <a:schemeClr val="tx1"/>
                </a:solidFill>
              </a:rPr>
              <a:t>1148.79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04270" y="1547908"/>
            <a:ext cx="4857335" cy="1032369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自然资源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磷灰岩</a:t>
            </a:r>
            <a:endParaRPr lang="ru-RU" sz="16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石英</a:t>
            </a:r>
            <a:r>
              <a:rPr lang="zh-CN" altLang="en-US" sz="1600" dirty="0" smtClean="0">
                <a:solidFill>
                  <a:schemeClr val="tx1"/>
                </a:solidFill>
              </a:rPr>
              <a:t>砂</a:t>
            </a:r>
            <a:endParaRPr lang="ru-RU" altLang="zh-CN" sz="1600" dirty="0" smtClean="0">
              <a:solidFill>
                <a:schemeClr val="tx1"/>
              </a:solidFill>
            </a:endParaRPr>
          </a:p>
          <a:p>
            <a:pPr lvl="0"/>
            <a:endParaRPr lang="ru-RU" sz="16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粘土</a:t>
            </a:r>
            <a:endParaRPr lang="ru-RU" sz="1600" dirty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zh-CN" altLang="en-US" sz="1600" dirty="0">
                <a:solidFill>
                  <a:schemeClr val="tx1"/>
                </a:solidFill>
              </a:rPr>
              <a:t>石灰岩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96" y="970945"/>
            <a:ext cx="8733619" cy="443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人口和富源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02125" y="4216400"/>
            <a:ext cx="4676775" cy="1948904"/>
          </a:xfrm>
          <a:prstGeom prst="rect">
            <a:avLst/>
          </a:prstGeom>
          <a:noFill/>
          <a:ln>
            <a:solidFill>
              <a:schemeClr val="accent1">
                <a:lumMod val="7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价值</a:t>
            </a:r>
            <a:r>
              <a:rPr lang="ru-RU" sz="1600" dirty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zh-CN" altLang="en-US" sz="1600" dirty="0">
                <a:solidFill>
                  <a:schemeClr val="tx1"/>
                </a:solidFill>
              </a:rPr>
              <a:t>电能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zh-CN" altLang="en-US" sz="1600" dirty="0">
                <a:solidFill>
                  <a:schemeClr val="tx1"/>
                </a:solidFill>
              </a:rPr>
              <a:t>高达</a:t>
            </a:r>
            <a:r>
              <a:rPr lang="ru-RU" sz="1600" dirty="0">
                <a:solidFill>
                  <a:schemeClr val="tx1"/>
                </a:solidFill>
              </a:rPr>
              <a:t>15</a:t>
            </a:r>
            <a:r>
              <a:rPr lang="zh-CN" altLang="en-US" sz="1600" dirty="0">
                <a:solidFill>
                  <a:schemeClr val="tx1"/>
                </a:solidFill>
              </a:rPr>
              <a:t>千瓦电压</a:t>
            </a:r>
            <a:r>
              <a:rPr lang="ru-RU" sz="1600" dirty="0">
                <a:solidFill>
                  <a:schemeClr val="tx1"/>
                </a:solidFill>
              </a:rPr>
              <a:t>380</a:t>
            </a:r>
            <a:r>
              <a:rPr lang="zh-CN" altLang="en-US" sz="1600" dirty="0">
                <a:solidFill>
                  <a:schemeClr val="tx1"/>
                </a:solidFill>
              </a:rPr>
              <a:t>伏</a:t>
            </a:r>
            <a:r>
              <a:rPr lang="ru-RU" sz="1600" dirty="0">
                <a:solidFill>
                  <a:schemeClr val="tx1"/>
                </a:solidFill>
              </a:rPr>
              <a:t>550</a:t>
            </a:r>
            <a:r>
              <a:rPr lang="zh-CN" altLang="en-US" sz="1600" dirty="0">
                <a:solidFill>
                  <a:schemeClr val="tx1"/>
                </a:solidFill>
              </a:rPr>
              <a:t>卢布。</a:t>
            </a:r>
            <a:r>
              <a:rPr lang="ru-RU" sz="1600" dirty="0">
                <a:solidFill>
                  <a:schemeClr val="tx1"/>
                </a:solidFill>
              </a:rPr>
              <a:t>(</a:t>
            </a:r>
            <a:r>
              <a:rPr lang="zh-CN" altLang="en-US" sz="1600" dirty="0">
                <a:solidFill>
                  <a:schemeClr val="tx1"/>
                </a:solidFill>
              </a:rPr>
              <a:t>在网络的存在更接近于</a:t>
            </a:r>
            <a:r>
              <a:rPr lang="ru-RU" sz="1600" dirty="0">
                <a:solidFill>
                  <a:schemeClr val="tx1"/>
                </a:solidFill>
              </a:rPr>
              <a:t>500</a:t>
            </a:r>
            <a:r>
              <a:rPr lang="zh-CN" altLang="en-US" sz="1600" dirty="0">
                <a:solidFill>
                  <a:schemeClr val="tx1"/>
                </a:solidFill>
              </a:rPr>
              <a:t>米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zh-CN" altLang="en-US" sz="1600" dirty="0">
                <a:solidFill>
                  <a:schemeClr val="tx1"/>
                </a:solidFill>
              </a:rPr>
              <a:t>煤气供应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zh-CN" altLang="en-US" sz="1600" dirty="0">
                <a:solidFill>
                  <a:schemeClr val="tx1"/>
                </a:solidFill>
              </a:rPr>
              <a:t>每</a:t>
            </a:r>
            <a:r>
              <a:rPr lang="ru-RU" sz="1600" dirty="0">
                <a:solidFill>
                  <a:schemeClr val="tx1"/>
                </a:solidFill>
              </a:rPr>
              <a:t>1000</a:t>
            </a:r>
            <a:r>
              <a:rPr lang="zh-CN" altLang="en-US" sz="1600" dirty="0">
                <a:solidFill>
                  <a:schemeClr val="tx1"/>
                </a:solidFill>
              </a:rPr>
              <a:t>立方米</a:t>
            </a:r>
            <a:r>
              <a:rPr lang="ru-RU" sz="1600" dirty="0">
                <a:solidFill>
                  <a:schemeClr val="tx1"/>
                </a:solidFill>
              </a:rPr>
              <a:t>5617</a:t>
            </a:r>
            <a:r>
              <a:rPr lang="zh-CN" altLang="en-US" sz="1600" dirty="0">
                <a:solidFill>
                  <a:schemeClr val="tx1"/>
                </a:solidFill>
              </a:rPr>
              <a:t>卢布（对于人口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zh-CN" altLang="en-US" sz="1600" dirty="0">
                <a:solidFill>
                  <a:schemeClr val="tx1"/>
                </a:solidFill>
              </a:rPr>
              <a:t>给水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zh-CN" altLang="en-US" sz="1600" dirty="0">
                <a:solidFill>
                  <a:schemeClr val="tx1"/>
                </a:solidFill>
              </a:rPr>
              <a:t>从每</a:t>
            </a:r>
            <a:r>
              <a:rPr lang="ru-RU" sz="1600" dirty="0">
                <a:solidFill>
                  <a:schemeClr val="tx1"/>
                </a:solidFill>
              </a:rPr>
              <a:t>1</a:t>
            </a:r>
            <a:r>
              <a:rPr lang="zh-CN" altLang="en-US" sz="1600" dirty="0">
                <a:solidFill>
                  <a:schemeClr val="tx1"/>
                </a:solidFill>
              </a:rPr>
              <a:t>立方米</a:t>
            </a:r>
            <a:r>
              <a:rPr lang="ru-RU" sz="1600" dirty="0">
                <a:solidFill>
                  <a:schemeClr val="tx1"/>
                </a:solidFill>
              </a:rPr>
              <a:t>26</a:t>
            </a:r>
            <a:r>
              <a:rPr lang="zh-CN" altLang="en-US" sz="1600" dirty="0">
                <a:solidFill>
                  <a:schemeClr val="tx1"/>
                </a:solidFill>
              </a:rPr>
              <a:t>卢布，增值税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zh-CN" altLang="en-US" sz="1600" dirty="0">
                <a:solidFill>
                  <a:schemeClr val="tx1"/>
                </a:solidFill>
              </a:rPr>
              <a:t>排水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zh-CN" altLang="en-US" sz="1600" dirty="0">
                <a:solidFill>
                  <a:schemeClr val="tx1"/>
                </a:solidFill>
              </a:rPr>
              <a:t>从每</a:t>
            </a:r>
            <a:r>
              <a:rPr lang="ru-RU" sz="1600" dirty="0">
                <a:solidFill>
                  <a:schemeClr val="tx1"/>
                </a:solidFill>
              </a:rPr>
              <a:t>1</a:t>
            </a:r>
            <a:r>
              <a:rPr lang="zh-CN" altLang="en-US" sz="1600" dirty="0">
                <a:solidFill>
                  <a:schemeClr val="tx1"/>
                </a:solidFill>
              </a:rPr>
              <a:t>立方米</a:t>
            </a:r>
            <a:r>
              <a:rPr lang="ru-RU" sz="1600" dirty="0">
                <a:solidFill>
                  <a:schemeClr val="tx1"/>
                </a:solidFill>
              </a:rPr>
              <a:t>28.09</a:t>
            </a:r>
            <a:r>
              <a:rPr lang="zh-CN" altLang="en-US" sz="1600" dirty="0">
                <a:solidFill>
                  <a:schemeClr val="tx1"/>
                </a:solidFill>
              </a:rPr>
              <a:t>卢布，增值税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zh-CN" altLang="en-US" sz="1600" dirty="0">
                <a:solidFill>
                  <a:schemeClr val="tx1"/>
                </a:solidFill>
              </a:rPr>
              <a:t>供暖</a:t>
            </a:r>
            <a:r>
              <a:rPr lang="ru-RU" sz="1600" dirty="0">
                <a:solidFill>
                  <a:schemeClr val="tx1"/>
                </a:solidFill>
              </a:rPr>
              <a:t> - 2644.01</a:t>
            </a:r>
            <a:r>
              <a:rPr lang="zh-CN" altLang="en-US" sz="1600" dirty="0">
                <a:solidFill>
                  <a:schemeClr val="tx1"/>
                </a:solidFill>
              </a:rPr>
              <a:t>擦</a:t>
            </a:r>
            <a:r>
              <a:rPr lang="ru-RU" sz="1600" dirty="0">
                <a:solidFill>
                  <a:schemeClr val="tx1"/>
                </a:solidFill>
              </a:rPr>
              <a:t>/</a:t>
            </a:r>
            <a:r>
              <a:rPr lang="ru-RU" sz="1600" dirty="0" err="1">
                <a:solidFill>
                  <a:schemeClr val="tx1"/>
                </a:solidFill>
              </a:rPr>
              <a:t>Gcal</a:t>
            </a:r>
            <a:r>
              <a:rPr lang="ru-RU" sz="1600" dirty="0">
                <a:solidFill>
                  <a:schemeClr val="tx1"/>
                </a:solidFill>
              </a:rPr>
              <a:t>,</a:t>
            </a:r>
            <a:r>
              <a:rPr lang="zh-CN" altLang="en-US" sz="1600" dirty="0">
                <a:solidFill>
                  <a:schemeClr val="tx1"/>
                </a:solidFill>
              </a:rPr>
              <a:t>不含增值税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178" name="Рисунок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0238" y="60325"/>
            <a:ext cx="6794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" descr="ЩИТ М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14300"/>
            <a:ext cx="6143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205" y="871696"/>
            <a:ext cx="8680069" cy="40551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交通运输</a:t>
            </a:r>
            <a:endParaRPr lang="ru-RU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19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704975"/>
            <a:ext cx="4856163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31" idx="1"/>
          </p:cNvCxnSpPr>
          <p:nvPr/>
        </p:nvCxnSpPr>
        <p:spPr>
          <a:xfrm flipH="1" flipV="1">
            <a:off x="2295525" y="3160716"/>
            <a:ext cx="3962400" cy="2644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5" idx="1"/>
          </p:cNvCxnSpPr>
          <p:nvPr/>
        </p:nvCxnSpPr>
        <p:spPr>
          <a:xfrm flipH="1">
            <a:off x="2973388" y="2675454"/>
            <a:ext cx="3314700" cy="37413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4" idx="1"/>
          </p:cNvCxnSpPr>
          <p:nvPr/>
        </p:nvCxnSpPr>
        <p:spPr>
          <a:xfrm flipH="1" flipV="1">
            <a:off x="2532063" y="3678240"/>
            <a:ext cx="3713162" cy="30213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3" idx="1"/>
          </p:cNvCxnSpPr>
          <p:nvPr/>
        </p:nvCxnSpPr>
        <p:spPr>
          <a:xfrm flipH="1">
            <a:off x="2973389" y="2067441"/>
            <a:ext cx="3284536" cy="7075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ая выноска 26"/>
          <p:cNvSpPr/>
          <p:nvPr/>
        </p:nvSpPr>
        <p:spPr>
          <a:xfrm>
            <a:off x="1214438" y="1623648"/>
            <a:ext cx="1317625" cy="830997"/>
          </a:xfrm>
          <a:prstGeom prst="wedgeRectCallout">
            <a:avLst>
              <a:gd name="adj1" fmla="val 52069"/>
              <a:gd name="adj2" fmla="val 198099"/>
            </a:avLst>
          </a:prstGeom>
          <a:gradFill>
            <a:gsLst>
              <a:gs pos="0">
                <a:schemeClr val="accent1">
                  <a:tint val="50000"/>
                  <a:satMod val="300000"/>
                  <a:alpha val="8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sz="1600" dirty="0">
                <a:solidFill>
                  <a:schemeClr val="tx1"/>
                </a:solidFill>
                <a:cs typeface="方正姚体"/>
              </a:rPr>
              <a:t>沃斯克列先斯克市政</a:t>
            </a:r>
            <a:r>
              <a:rPr lang="zh-CN" altLang="en-US" sz="1600" dirty="0" smtClean="0">
                <a:solidFill>
                  <a:schemeClr val="tx1"/>
                </a:solidFill>
                <a:cs typeface="方正姚体"/>
              </a:rPr>
              <a:t>区</a:t>
            </a:r>
            <a:r>
              <a:rPr lang="zh-CN" altLang="en-US" sz="1600" dirty="0">
                <a:solidFill>
                  <a:schemeClr val="tx1"/>
                </a:solidFill>
              </a:rPr>
              <a:t>的</a:t>
            </a:r>
            <a:r>
              <a:rPr lang="zh-CN" altLang="en-US" sz="1600" dirty="0" smtClean="0">
                <a:solidFill>
                  <a:schemeClr val="tx1"/>
                </a:solidFill>
              </a:rPr>
              <a:t>行</a:t>
            </a:r>
            <a:r>
              <a:rPr lang="zh-CN" altLang="en-US" sz="1600" dirty="0">
                <a:solidFill>
                  <a:schemeClr val="tx1"/>
                </a:solidFill>
              </a:rPr>
              <a:t>政中心</a:t>
            </a:r>
            <a:endParaRPr lang="ru-RU" sz="440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29" name="Прямая со стрелкой 28"/>
          <p:cNvCxnSpPr>
            <a:stCxn id="37" idx="1"/>
          </p:cNvCxnSpPr>
          <p:nvPr/>
        </p:nvCxnSpPr>
        <p:spPr>
          <a:xfrm flipH="1" flipV="1">
            <a:off x="2973388" y="3921128"/>
            <a:ext cx="3314700" cy="78315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4" name="Рисунок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588" y="3054350"/>
            <a:ext cx="1349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257925" y="3101975"/>
            <a:ext cx="254158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dirty="0"/>
              <a:t>机场现场</a:t>
            </a:r>
            <a:r>
              <a:rPr lang="ru-RU" dirty="0"/>
              <a:t>«</a:t>
            </a:r>
            <a:r>
              <a:rPr lang="zh-CN" altLang="en-US" dirty="0"/>
              <a:t>沃斯克列先斯克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257925" y="1882775"/>
            <a:ext cx="24844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dirty="0"/>
              <a:t>路</a:t>
            </a:r>
            <a:r>
              <a:rPr lang="zh-CN" altLang="en-US" dirty="0" smtClean="0"/>
              <a:t>线</a:t>
            </a:r>
            <a:r>
              <a:rPr lang="ru-RU" altLang="zh-CN" dirty="0" smtClean="0"/>
              <a:t> </a:t>
            </a:r>
            <a:r>
              <a:rPr lang="ru-RU" dirty="0" smtClean="0"/>
              <a:t>R-105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245225" y="3795713"/>
            <a:ext cx="2540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dirty="0"/>
              <a:t>联邦公</a:t>
            </a:r>
            <a:r>
              <a:rPr lang="zh-CN" altLang="en-US" dirty="0" smtClean="0"/>
              <a:t>路</a:t>
            </a:r>
            <a:r>
              <a:rPr lang="ru-RU" altLang="zh-CN" dirty="0" smtClean="0"/>
              <a:t> </a:t>
            </a:r>
            <a:r>
              <a:rPr lang="ru-RU" dirty="0" smtClean="0"/>
              <a:t>M-5 </a:t>
            </a:r>
            <a:r>
              <a:rPr lang="ru-RU" dirty="0"/>
              <a:t>«</a:t>
            </a:r>
            <a:r>
              <a:rPr lang="zh-CN" altLang="en-US" dirty="0"/>
              <a:t>乌拉尔</a:t>
            </a:r>
            <a:r>
              <a:rPr lang="ru-RU" dirty="0"/>
              <a:t>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88088" y="2490788"/>
            <a:ext cx="24844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dirty="0"/>
              <a:t>路</a:t>
            </a:r>
            <a:r>
              <a:rPr lang="zh-CN" altLang="en-US" dirty="0" smtClean="0"/>
              <a:t>线</a:t>
            </a:r>
            <a:r>
              <a:rPr lang="ru-RU" altLang="zh-CN" dirty="0" smtClean="0"/>
              <a:t> </a:t>
            </a:r>
            <a:r>
              <a:rPr lang="ru-RU" dirty="0" smtClean="0"/>
              <a:t>A-108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288088" y="4519613"/>
            <a:ext cx="24971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dirty="0"/>
              <a:t>梁赞方向的莫斯科铁路</a:t>
            </a:r>
            <a:endParaRPr lang="ru-RU" dirty="0"/>
          </a:p>
        </p:txBody>
      </p:sp>
      <p:pic>
        <p:nvPicPr>
          <p:cNvPr id="8210" name="Рисунок 2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3049588"/>
            <a:ext cx="1952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Рисунок 2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2541588"/>
            <a:ext cx="19526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 стрелкой 31"/>
          <p:cNvCxnSpPr>
            <a:stCxn id="36" idx="1"/>
          </p:cNvCxnSpPr>
          <p:nvPr/>
        </p:nvCxnSpPr>
        <p:spPr>
          <a:xfrm flipH="1">
            <a:off x="2054225" y="1548329"/>
            <a:ext cx="4203700" cy="108850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57925" y="1363663"/>
            <a:ext cx="24844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dirty="0"/>
              <a:t>茹科夫斯基国际机场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9" idx="0"/>
          </p:cNvCxnSpPr>
          <p:nvPr/>
        </p:nvCxnSpPr>
        <p:spPr>
          <a:xfrm flipH="1" flipV="1">
            <a:off x="1173164" y="3228976"/>
            <a:ext cx="47624" cy="204152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2725" y="5270500"/>
            <a:ext cx="201612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dirty="0"/>
              <a:t>莫斯科多莫杰多沃机场</a:t>
            </a:r>
            <a:endParaRPr lang="ru-RU" dirty="0"/>
          </a:p>
        </p:txBody>
      </p:sp>
      <p:pic>
        <p:nvPicPr>
          <p:cNvPr id="8216" name="Picture 3" descr="ЩИТ МО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03188"/>
            <a:ext cx="5889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Рисунок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6750" y="79375"/>
            <a:ext cx="5857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leister.ru/f/medialibrary/f6f/tehnonikol_logo.jpg"/>
          <p:cNvPicPr>
            <a:picLocks noChangeAspect="1" noChangeArrowheads="1"/>
          </p:cNvPicPr>
          <p:nvPr/>
        </p:nvPicPr>
        <p:blipFill>
          <a:blip r:embed="rId2" cstate="print"/>
          <a:srcRect t="27335" b="30888"/>
          <a:stretch>
            <a:fillRect/>
          </a:stretch>
        </p:blipFill>
        <p:spPr bwMode="auto">
          <a:xfrm>
            <a:off x="346075" y="5157788"/>
            <a:ext cx="22923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2381" y="922114"/>
            <a:ext cx="8733619" cy="44909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/>
              <a:t>骨干企业</a:t>
            </a:r>
            <a:endParaRPr lang="ru-RU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527175"/>
            <a:ext cx="193833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Текст 5"/>
          <p:cNvSpPr>
            <a:spLocks noGrp="1"/>
          </p:cNvSpPr>
          <p:nvPr>
            <p:ph type="body" sz="half" idx="2"/>
          </p:nvPr>
        </p:nvSpPr>
        <p:spPr>
          <a:xfrm>
            <a:off x="3204642" y="1844824"/>
            <a:ext cx="5794375" cy="1058838"/>
          </a:xfrm>
        </p:spPr>
        <p:txBody>
          <a:bodyPr/>
          <a:lstStyle/>
          <a:p>
            <a:pPr>
              <a:buNone/>
            </a:pPr>
            <a:endParaRPr lang="ru-RU" altLang="zh-CN" sz="1800" b="1" dirty="0" smtClean="0"/>
          </a:p>
          <a:p>
            <a:pPr>
              <a:buNone/>
            </a:pPr>
            <a:endParaRPr lang="ru-RU" altLang="zh-CN" sz="1800" b="1" dirty="0" smtClean="0"/>
          </a:p>
          <a:p>
            <a:pPr>
              <a:buNone/>
            </a:pPr>
            <a:endParaRPr lang="ru-RU" altLang="zh-CN" sz="1800" b="1" dirty="0" smtClean="0"/>
          </a:p>
          <a:p>
            <a:pPr>
              <a:buNone/>
            </a:pPr>
            <a:endParaRPr lang="ru-RU" altLang="zh-CN" sz="1800" b="1" dirty="0" smtClean="0"/>
          </a:p>
          <a:p>
            <a:pPr>
              <a:buNone/>
            </a:pPr>
            <a:r>
              <a:rPr lang="zh-CN" altLang="en-US" sz="2000" b="1" dirty="0" smtClean="0">
                <a:solidFill>
                  <a:schemeClr val="tx1"/>
                </a:solidFill>
              </a:rPr>
              <a:t>开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放式股份公司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沃斯克列先斯克矿物肥料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。</a:t>
            </a:r>
            <a:r>
              <a:rPr lang="zh-CN" altLang="en-US" sz="1800" b="1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ClrTx/>
              <a:buSzPct val="110000"/>
              <a:buFont typeface="Wingdings" pitchFamily="2" charset="2"/>
              <a:buChar char="§"/>
            </a:pPr>
            <a:r>
              <a:rPr lang="zh-CN" altLang="en-US" sz="1800" dirty="0" smtClean="0">
                <a:solidFill>
                  <a:schemeClr val="tx1"/>
                </a:solidFill>
              </a:rPr>
              <a:t>生产矿物肥料，生产硫酸。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defTabSz="685800">
              <a:lnSpc>
                <a:spcPct val="8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defTabSz="685800">
              <a:lnSpc>
                <a:spcPct val="80000"/>
              </a:lnSpc>
            </a:pPr>
            <a:endParaRPr lang="ru-RU" sz="1200" dirty="0" smtClean="0"/>
          </a:p>
        </p:txBody>
      </p:sp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3" y="3390900"/>
            <a:ext cx="1503362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Текст 5"/>
          <p:cNvSpPr txBox="1">
            <a:spLocks/>
          </p:cNvSpPr>
          <p:nvPr/>
        </p:nvSpPr>
        <p:spPr bwMode="auto">
          <a:xfrm>
            <a:off x="3246438" y="3268663"/>
            <a:ext cx="64500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92" tIns="34296" rIns="68592" bIns="34296"/>
          <a:lstStyle/>
          <a:p>
            <a:r>
              <a:rPr lang="zh-CN" altLang="en-US" sz="2000" b="1" dirty="0"/>
              <a:t>有限责任公司沃尔马</a:t>
            </a:r>
            <a:r>
              <a:rPr lang="ru-RU" sz="2000" b="1" dirty="0"/>
              <a:t>-</a:t>
            </a:r>
            <a:r>
              <a:rPr lang="zh-CN" altLang="en-US" sz="2000" b="1" dirty="0"/>
              <a:t>沃斯克列先斯克</a:t>
            </a:r>
            <a:r>
              <a:rPr lang="zh-CN" altLang="en-US" sz="2000" dirty="0"/>
              <a:t>。</a:t>
            </a: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zh-CN" altLang="en-US" dirty="0"/>
              <a:t>生产干建筑混合物。 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zh-CN" altLang="en-US" dirty="0"/>
              <a:t>生产槽和波峰板。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zh-CN" altLang="en-US" dirty="0"/>
              <a:t>生产的石膏板。</a:t>
            </a:r>
            <a:endParaRPr lang="ru-RU" dirty="0"/>
          </a:p>
          <a:p>
            <a:pPr defTabSz="457200"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9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226" name="Текст 5"/>
          <p:cNvSpPr txBox="1">
            <a:spLocks/>
          </p:cNvSpPr>
          <p:nvPr/>
        </p:nvSpPr>
        <p:spPr bwMode="auto">
          <a:xfrm>
            <a:off x="3246438" y="5165725"/>
            <a:ext cx="5795962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92" tIns="34296" rIns="68592" bIns="34296"/>
          <a:lstStyle/>
          <a:p>
            <a:r>
              <a:rPr lang="zh-CN" altLang="en-US" sz="2000" b="1" dirty="0"/>
              <a:t>有限责任公司</a:t>
            </a:r>
            <a:r>
              <a:rPr lang="ru-RU" sz="2000" dirty="0"/>
              <a:t>«TECHNONICOL</a:t>
            </a:r>
            <a:r>
              <a:rPr lang="zh-CN" altLang="en-US" sz="2000" b="1" dirty="0"/>
              <a:t>沃斯克列先斯克</a:t>
            </a:r>
            <a:r>
              <a:rPr lang="ru-RU" sz="2000" dirty="0"/>
              <a:t>».</a:t>
            </a:r>
          </a:p>
          <a:p>
            <a:pPr>
              <a:buFont typeface="Wingdings" pitchFamily="2" charset="2"/>
              <a:buChar char="§"/>
            </a:pPr>
            <a:r>
              <a:rPr lang="ru-RU" altLang="zh-CN" dirty="0" smtClean="0"/>
              <a:t> </a:t>
            </a:r>
            <a:r>
              <a:rPr lang="zh-CN" altLang="en-US" dirty="0" smtClean="0"/>
              <a:t>生</a:t>
            </a:r>
            <a:r>
              <a:rPr lang="zh-CN" altLang="en-US" dirty="0"/>
              <a:t>产屋面材料。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altLang="zh-CN" dirty="0" smtClean="0"/>
              <a:t> </a:t>
            </a:r>
            <a:r>
              <a:rPr lang="zh-CN" altLang="en-US" dirty="0" smtClean="0"/>
              <a:t>生</a:t>
            </a:r>
            <a:r>
              <a:rPr lang="zh-CN" altLang="en-US" dirty="0"/>
              <a:t>产防水材料。</a:t>
            </a:r>
            <a:endParaRPr lang="ru-RU" dirty="0"/>
          </a:p>
        </p:txBody>
      </p:sp>
      <p:pic>
        <p:nvPicPr>
          <p:cNvPr id="9227" name="Picture 3" descr="ЩИТ МО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103188"/>
            <a:ext cx="5889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50" y="79375"/>
            <a:ext cx="5857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85" y="1000583"/>
            <a:ext cx="8733619" cy="935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区发展的优先部门吸引投资（区内业务的主要专业化</a:t>
            </a:r>
            <a:r>
              <a:rPr lang="ru-RU" sz="2800" b="1" dirty="0"/>
              <a:t>)</a:t>
            </a:r>
            <a:endParaRPr lang="ru-RU" altLang="ru-RU" sz="2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5" name="Rectangle 5"/>
          <p:cNvSpPr txBox="1">
            <a:spLocks noChangeArrowheads="1"/>
          </p:cNvSpPr>
          <p:nvPr/>
        </p:nvSpPr>
        <p:spPr bwMode="auto">
          <a:xfrm>
            <a:off x="246063" y="2124075"/>
            <a:ext cx="865346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  <a:spcBef>
                <a:spcPts val="1000"/>
              </a:spcBef>
            </a:pPr>
            <a:endParaRPr lang="ru-RU" altLang="ru-RU" sz="600"/>
          </a:p>
        </p:txBody>
      </p:sp>
      <p:sp>
        <p:nvSpPr>
          <p:cNvPr id="10246" name="Содержимое 6"/>
          <p:cNvSpPr>
            <a:spLocks noGrp="1"/>
          </p:cNvSpPr>
          <p:nvPr>
            <p:ph idx="4294967295"/>
          </p:nvPr>
        </p:nvSpPr>
        <p:spPr>
          <a:xfrm>
            <a:off x="508000" y="2478088"/>
            <a:ext cx="6448425" cy="2909887"/>
          </a:xfrm>
        </p:spPr>
        <p:txBody>
          <a:bodyPr/>
          <a:lstStyle/>
          <a:p>
            <a:endParaRPr lang="ru-RU" altLang="ru-RU" smtClean="0"/>
          </a:p>
          <a:p>
            <a:pPr>
              <a:buFont typeface="Georgia" pitchFamily="18" charset="0"/>
              <a:buNone/>
            </a:pPr>
            <a:endParaRPr lang="ru-RU" altLang="ru-RU" smtClean="0"/>
          </a:p>
        </p:txBody>
      </p:sp>
      <p:graphicFrame>
        <p:nvGraphicFramePr>
          <p:cNvPr id="8" name="Схема 7"/>
          <p:cNvGraphicFramePr/>
          <p:nvPr/>
        </p:nvGraphicFramePr>
        <p:xfrm>
          <a:off x="314920" y="2127768"/>
          <a:ext cx="8624684" cy="361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8" name="Рисунок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31200" y="153988"/>
            <a:ext cx="587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 descr="ЩИТ МО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375" y="230188"/>
            <a:ext cx="5873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30" y="1026336"/>
            <a:ext cx="8733619" cy="6143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b="1" dirty="0"/>
              <a:t>投资项目名单，对经济有重大影响区</a:t>
            </a:r>
            <a:endParaRPr lang="ru-RU" sz="2800" dirty="0"/>
          </a:p>
        </p:txBody>
      </p:sp>
      <p:sp>
        <p:nvSpPr>
          <p:cNvPr id="11269" name="Rectangle 5"/>
          <p:cNvSpPr txBox="1">
            <a:spLocks noChangeArrowheads="1"/>
          </p:cNvSpPr>
          <p:nvPr/>
        </p:nvSpPr>
        <p:spPr bwMode="auto">
          <a:xfrm>
            <a:off x="260350" y="2641600"/>
            <a:ext cx="2719388" cy="373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ru-RU" altLang="zh-CN" sz="1600" dirty="0" smtClean="0"/>
              <a:t> </a:t>
            </a:r>
            <a:r>
              <a:rPr lang="zh-CN" altLang="en-US" sz="1600" dirty="0" smtClean="0"/>
              <a:t>第</a:t>
            </a:r>
            <a:r>
              <a:rPr lang="zh-CN" altLang="en-US" sz="1600" dirty="0"/>
              <a:t>二阶段的建设生产的化纤从</a:t>
            </a:r>
            <a:r>
              <a:rPr lang="ru-RU" sz="1600" dirty="0"/>
              <a:t>PET</a:t>
            </a:r>
            <a:r>
              <a:rPr lang="zh-CN" altLang="en-US" sz="1600" dirty="0"/>
              <a:t>有限责任公司 </a:t>
            </a:r>
            <a:r>
              <a:rPr lang="ru-RU" sz="1600" dirty="0"/>
              <a:t>«</a:t>
            </a:r>
            <a:r>
              <a:rPr lang="zh-CN" altLang="en-US" sz="1600" dirty="0"/>
              <a:t>沃斯列先斯克</a:t>
            </a:r>
            <a:r>
              <a:rPr lang="ru-RU" sz="1600" dirty="0"/>
              <a:t>- </a:t>
            </a:r>
            <a:r>
              <a:rPr lang="ru-RU" sz="1600" dirty="0" err="1"/>
              <a:t>Khimvolokno</a:t>
            </a:r>
            <a:r>
              <a:rPr lang="ru-RU" sz="1600" dirty="0"/>
              <a:t>» </a:t>
            </a:r>
            <a:endParaRPr lang="ru-RU" sz="1600" dirty="0" smtClean="0"/>
          </a:p>
          <a:p>
            <a:pPr lvl="0"/>
            <a:endParaRPr lang="ru-RU" sz="1600" dirty="0"/>
          </a:p>
          <a:p>
            <a:pPr lvl="0">
              <a:buFont typeface="Wingdings" pitchFamily="2" charset="2"/>
              <a:buChar char="§"/>
            </a:pPr>
            <a:r>
              <a:rPr lang="ru-RU" altLang="zh-CN" sz="1600" dirty="0" smtClean="0"/>
              <a:t> </a:t>
            </a:r>
            <a:r>
              <a:rPr lang="zh-CN" altLang="en-US" sz="1600" dirty="0" smtClean="0"/>
              <a:t>建</a:t>
            </a:r>
            <a:r>
              <a:rPr lang="zh-CN" altLang="en-US" sz="1600" dirty="0"/>
              <a:t>设一个新的油漆和钢筋店有限责任公司 </a:t>
            </a:r>
            <a:r>
              <a:rPr lang="ru-RU" sz="1600" dirty="0"/>
              <a:t>«</a:t>
            </a:r>
            <a:r>
              <a:rPr lang="zh-CN" altLang="en-US" sz="1600" dirty="0"/>
              <a:t>沃斯克列先斯克管厂</a:t>
            </a:r>
            <a:r>
              <a:rPr lang="ru-RU" sz="1600" dirty="0" smtClean="0"/>
              <a:t>»</a:t>
            </a:r>
          </a:p>
          <a:p>
            <a:pPr lvl="0"/>
            <a:endParaRPr lang="ru-RU" sz="1600" dirty="0"/>
          </a:p>
          <a:p>
            <a:pPr lvl="0">
              <a:buFont typeface="Wingdings" pitchFamily="2" charset="2"/>
              <a:buChar char="§"/>
            </a:pPr>
            <a:r>
              <a:rPr lang="ru-RU" altLang="zh-CN" sz="1600" dirty="0" smtClean="0"/>
              <a:t> </a:t>
            </a:r>
            <a:r>
              <a:rPr lang="zh-CN" altLang="en-US" sz="1600" dirty="0" smtClean="0"/>
              <a:t>工</a:t>
            </a:r>
            <a:r>
              <a:rPr lang="zh-CN" altLang="en-US" sz="1600" dirty="0"/>
              <a:t>业园区的发展</a:t>
            </a:r>
            <a:r>
              <a:rPr lang="ru-RU" sz="1600" dirty="0"/>
              <a:t>«</a:t>
            </a:r>
            <a:r>
              <a:rPr lang="zh-CN" altLang="en-US" sz="1600" dirty="0"/>
              <a:t>沃斯克列先斯克的</a:t>
            </a:r>
            <a:r>
              <a:rPr lang="ru-RU" sz="1600" dirty="0"/>
              <a:t>» </a:t>
            </a:r>
            <a:endParaRPr lang="ru-RU" sz="1600" dirty="0" smtClean="0"/>
          </a:p>
          <a:p>
            <a:pPr lvl="0"/>
            <a:endParaRPr lang="ru-RU" sz="1600" dirty="0"/>
          </a:p>
          <a:p>
            <a:pPr lvl="0">
              <a:buFont typeface="Wingdings" pitchFamily="2" charset="2"/>
              <a:buChar char="§"/>
            </a:pPr>
            <a:r>
              <a:rPr lang="ru-RU" altLang="zh-CN" sz="1600" dirty="0" smtClean="0"/>
              <a:t> </a:t>
            </a:r>
            <a:r>
              <a:rPr lang="zh-CN" altLang="en-US" sz="1600" dirty="0" smtClean="0"/>
              <a:t>科</a:t>
            </a:r>
            <a:r>
              <a:rPr lang="zh-CN" altLang="en-US" sz="1600" dirty="0"/>
              <a:t>技园区的发展 </a:t>
            </a:r>
            <a:r>
              <a:rPr lang="ru-RU" sz="1600" dirty="0"/>
              <a:t>«</a:t>
            </a:r>
            <a:r>
              <a:rPr lang="ru-RU" sz="1600" dirty="0" err="1"/>
              <a:t>Itkol</a:t>
            </a:r>
            <a:r>
              <a:rPr lang="ru-RU" sz="1600" dirty="0"/>
              <a:t>-</a:t>
            </a:r>
            <a:r>
              <a:rPr lang="zh-CN" altLang="en-US" sz="1600" dirty="0"/>
              <a:t>沃斯克列先斯克</a:t>
            </a:r>
            <a:r>
              <a:rPr lang="ru-RU" sz="1600" dirty="0" smtClean="0"/>
              <a:t>»</a:t>
            </a:r>
          </a:p>
          <a:p>
            <a:pPr lvl="0"/>
            <a:endParaRPr lang="ru-RU" sz="1600" dirty="0"/>
          </a:p>
          <a:p>
            <a:pPr lvl="0">
              <a:buFont typeface="Wingdings" pitchFamily="2" charset="2"/>
              <a:buChar char="§"/>
            </a:pPr>
            <a:r>
              <a:rPr lang="ru-RU" altLang="zh-CN" sz="1600" dirty="0" smtClean="0"/>
              <a:t> </a:t>
            </a:r>
            <a:r>
              <a:rPr lang="zh-CN" altLang="en-US" sz="1600" dirty="0" smtClean="0"/>
              <a:t>工</a:t>
            </a:r>
            <a:r>
              <a:rPr lang="zh-CN" altLang="en-US" sz="1600" dirty="0"/>
              <a:t>业园区的创建 </a:t>
            </a:r>
            <a:r>
              <a:rPr lang="ru-RU" sz="1600" dirty="0"/>
              <a:t>«</a:t>
            </a:r>
            <a:r>
              <a:rPr lang="ru-RU" sz="1600" dirty="0" err="1"/>
              <a:t>Fedynsky</a:t>
            </a:r>
            <a:r>
              <a:rPr lang="zh-CN" altLang="en-US" sz="1600" dirty="0"/>
              <a:t>三角</a:t>
            </a:r>
            <a:r>
              <a:rPr lang="ru-RU" sz="1600" dirty="0"/>
              <a:t>»</a:t>
            </a:r>
          </a:p>
          <a:p>
            <a:pPr marL="228600" indent="-228600" algn="ctr" eaLnBrk="1" hangingPunct="1">
              <a:lnSpc>
                <a:spcPct val="80000"/>
              </a:lnSpc>
              <a:spcBef>
                <a:spcPts val="1000"/>
              </a:spcBef>
            </a:pPr>
            <a:endParaRPr lang="ru-RU" altLang="ru-RU" sz="600" dirty="0"/>
          </a:p>
        </p:txBody>
      </p:sp>
      <p:sp>
        <p:nvSpPr>
          <p:cNvPr id="11270" name="Rectangle 6"/>
          <p:cNvSpPr txBox="1">
            <a:spLocks noChangeArrowheads="1"/>
          </p:cNvSpPr>
          <p:nvPr/>
        </p:nvSpPr>
        <p:spPr bwMode="auto">
          <a:xfrm>
            <a:off x="6005513" y="1038225"/>
            <a:ext cx="30210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  <a:spcBef>
                <a:spcPts val="1000"/>
              </a:spcBef>
            </a:pPr>
            <a:endParaRPr lang="ru-RU" altLang="ru-RU" sz="700"/>
          </a:p>
        </p:txBody>
      </p:sp>
      <p:sp>
        <p:nvSpPr>
          <p:cNvPr id="7" name="Прямоугольник 6"/>
          <p:cNvSpPr/>
          <p:nvPr/>
        </p:nvSpPr>
        <p:spPr>
          <a:xfrm>
            <a:off x="292821" y="1815383"/>
            <a:ext cx="2653215" cy="5334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r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dirty="0"/>
              <a:t>工业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35854" y="1824327"/>
            <a:ext cx="2653215" cy="5245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r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dirty="0"/>
              <a:t>农业</a:t>
            </a:r>
            <a:endParaRPr lang="ru-RU" sz="2800" dirty="0"/>
          </a:p>
        </p:txBody>
      </p:sp>
      <p:sp>
        <p:nvSpPr>
          <p:cNvPr id="11277" name="Rectangle 5"/>
          <p:cNvSpPr txBox="1">
            <a:spLocks noChangeArrowheads="1"/>
          </p:cNvSpPr>
          <p:nvPr/>
        </p:nvSpPr>
        <p:spPr bwMode="auto">
          <a:xfrm>
            <a:off x="3351213" y="2619375"/>
            <a:ext cx="26543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zh-CN" altLang="en-US" sz="1600" dirty="0"/>
              <a:t>建设温室复杂有限责任公司</a:t>
            </a:r>
            <a:r>
              <a:rPr lang="ru-RU" sz="1600" dirty="0" smtClean="0"/>
              <a:t>«</a:t>
            </a:r>
            <a:r>
              <a:rPr lang="zh-CN" altLang="en-US" sz="1600" dirty="0"/>
              <a:t>国企</a:t>
            </a:r>
            <a:r>
              <a:rPr lang="ru-RU" sz="1600" dirty="0" smtClean="0"/>
              <a:t>«</a:t>
            </a:r>
            <a:r>
              <a:rPr lang="zh-CN" altLang="en-US" sz="1600" dirty="0"/>
              <a:t>莫斯科地区</a:t>
            </a:r>
            <a:r>
              <a:rPr lang="ru-RU" sz="1600" dirty="0" smtClean="0"/>
              <a:t>»</a:t>
            </a:r>
          </a:p>
          <a:p>
            <a:pPr lvl="0"/>
            <a:endParaRPr lang="ru-RU" sz="1600" dirty="0"/>
          </a:p>
          <a:p>
            <a:pPr>
              <a:buFont typeface="Wingdings" pitchFamily="2" charset="2"/>
              <a:buChar char="§"/>
            </a:pPr>
            <a:r>
              <a:rPr lang="zh-CN" altLang="en-US" sz="1600" dirty="0"/>
              <a:t>干酪制造厂</a:t>
            </a:r>
            <a:r>
              <a:rPr lang="ru-RU" sz="1600" dirty="0"/>
              <a:t> </a:t>
            </a:r>
            <a:r>
              <a:rPr lang="zh-CN" altLang="en-US" sz="1600" dirty="0"/>
              <a:t>的建设</a:t>
            </a:r>
            <a:r>
              <a:rPr lang="ru-RU" sz="1600" dirty="0"/>
              <a:t>,</a:t>
            </a:r>
            <a:r>
              <a:rPr lang="zh-CN" altLang="en-US" sz="1600" dirty="0"/>
              <a:t>有限责任公司 </a:t>
            </a:r>
            <a:r>
              <a:rPr lang="ru-RU" sz="1600" dirty="0"/>
              <a:t>«</a:t>
            </a:r>
            <a:r>
              <a:rPr lang="en-US" sz="1600" dirty="0"/>
              <a:t>D</a:t>
            </a:r>
            <a:r>
              <a:rPr lang="ru-RU" sz="1600" dirty="0" err="1"/>
              <a:t>urd</a:t>
            </a:r>
            <a:r>
              <a:rPr lang="en-US" sz="1600" dirty="0"/>
              <a:t>y</a:t>
            </a:r>
            <a:r>
              <a:rPr lang="ru-RU" sz="1600" dirty="0" err="1"/>
              <a:t>eff</a:t>
            </a:r>
            <a:r>
              <a:rPr lang="ru-RU" sz="1600" dirty="0"/>
              <a:t>»</a:t>
            </a:r>
            <a:endParaRPr lang="ru-RU" alt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20458" y="1815383"/>
            <a:ext cx="2653215" cy="533497"/>
          </a:xfrm>
          <a:prstGeom prst="rect">
            <a:avLst/>
          </a:prstGeom>
          <a:gradFill>
            <a:gsLst>
              <a:gs pos="25000">
                <a:schemeClr val="accent3">
                  <a:lumMod val="95000"/>
                </a:schemeClr>
              </a:gs>
              <a:gs pos="100000">
                <a:schemeClr val="accent3">
                  <a:shade val="82000"/>
                  <a:satMod val="125000"/>
                  <a:lumMod val="74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r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800" dirty="0"/>
              <a:t>社会领域</a:t>
            </a:r>
            <a:endParaRPr lang="ru-RU" sz="2800" dirty="0"/>
          </a:p>
        </p:txBody>
      </p:sp>
      <p:sp>
        <p:nvSpPr>
          <p:cNvPr id="11281" name="Rectangle 5"/>
          <p:cNvSpPr txBox="1">
            <a:spLocks noChangeArrowheads="1"/>
          </p:cNvSpPr>
          <p:nvPr/>
        </p:nvSpPr>
        <p:spPr bwMode="auto">
          <a:xfrm>
            <a:off x="6075363" y="2630488"/>
            <a:ext cx="27813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0" indent="-22860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zh-CN" altLang="en-US" sz="1600" dirty="0"/>
              <a:t>卡根街的体育场馆建设</a:t>
            </a:r>
            <a:endParaRPr lang="ru-RU" sz="1600" dirty="0"/>
          </a:p>
          <a:p>
            <a:pPr marL="228600" indent="-22860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Char char="§"/>
            </a:pPr>
            <a:endParaRPr lang="ru-RU" altLang="ru-RU" sz="1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65475" y="2641600"/>
            <a:ext cx="0" cy="395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75363" y="2641600"/>
            <a:ext cx="0" cy="395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4" name="Picture 3" descr="ЩИТ М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223838"/>
            <a:ext cx="587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1200" y="211138"/>
            <a:ext cx="5873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06" y="920042"/>
            <a:ext cx="8788841" cy="8530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/>
              <a:t>在现有企业的地块，物业综合体和空置区有前景的投资</a:t>
            </a:r>
            <a:endParaRPr lang="ru-RU" sz="2800" dirty="0"/>
          </a:p>
        </p:txBody>
      </p:sp>
      <p:pic>
        <p:nvPicPr>
          <p:cNvPr id="12293" name="Picture 3" descr="ЩИТ М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68275"/>
            <a:ext cx="587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3425" y="155575"/>
            <a:ext cx="5857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Прямоугольник 2"/>
          <p:cNvSpPr>
            <a:spLocks noChangeArrowheads="1"/>
          </p:cNvSpPr>
          <p:nvPr/>
        </p:nvSpPr>
        <p:spPr bwMode="auto">
          <a:xfrm>
            <a:off x="4103688" y="33210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3838" y="1879600"/>
          <a:ext cx="8715375" cy="4600283"/>
        </p:xfrm>
        <a:graphic>
          <a:graphicData uri="http://schemas.openxmlformats.org/drawingml/2006/table">
            <a:tbl>
              <a:tblPr/>
              <a:tblGrid>
                <a:gridCol w="1998662"/>
                <a:gridCol w="2435225"/>
                <a:gridCol w="1406525"/>
                <a:gridCol w="2874963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工业现场名称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地籍号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面积</a:t>
                      </a:r>
                      <a:r>
                        <a:rPr lang="ru-RU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公顷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土地使用方向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工业园区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沃斯克列先斯克的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50:29:0071902:39</a:t>
                      </a: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altLang="zh-C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为安置工业生产和仓库对象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科技园区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Itkol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沃斯克列先斯克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50:29:0040505:639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为安置工业生产和仓库对象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工业园区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Fedynsky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三角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435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50:29:0060220:216﻿; 50:29:0060220:213; 50:29:0060220:33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435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altLang="zh-C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为安置工业生产和仓库对象</a:t>
                      </a:r>
                      <a:endParaRPr lang="ru-RU" dirty="0"/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股份公司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机械化部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№62»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435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50:29:0071902:296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4357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3,14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altLang="zh-C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altLang="zh-CN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为安置工业生产和仓库对象</a:t>
                      </a:r>
                      <a:endParaRPr lang="ru-RU" dirty="0"/>
                    </a:p>
                  </a:txBody>
                  <a:tcPr marL="53103" marR="53103" marT="26555" marB="2655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ЩИТ М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54013" y="871538"/>
            <a:ext cx="84518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24322" y="948690"/>
            <a:ext cx="8658225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Brownfield</a:t>
            </a:r>
            <a:r>
              <a:rPr lang="ru-RU" dirty="0" smtClean="0"/>
              <a:t> </a:t>
            </a:r>
            <a:r>
              <a:rPr lang="zh-CN" altLang="en-US" sz="2000" dirty="0" smtClean="0"/>
              <a:t>场</a:t>
            </a:r>
            <a:r>
              <a:rPr lang="zh-CN" altLang="en-US" sz="2000" dirty="0"/>
              <a:t>地类型</a:t>
            </a:r>
            <a:r>
              <a:rPr lang="en-US" sz="2000" dirty="0"/>
              <a:t> -</a:t>
            </a:r>
            <a:r>
              <a:rPr lang="zh-CN" altLang="en-US" sz="2000" dirty="0"/>
              <a:t>工业园区 </a:t>
            </a:r>
            <a:r>
              <a:rPr lang="ru-RU" sz="2000" dirty="0"/>
              <a:t>«</a:t>
            </a:r>
            <a:r>
              <a:rPr lang="zh-CN" altLang="en-US" sz="2000" dirty="0"/>
              <a:t>沃斯克列先斯克的</a:t>
            </a:r>
            <a:r>
              <a:rPr lang="ru-RU" sz="2000" dirty="0"/>
              <a:t>»</a:t>
            </a:r>
          </a:p>
          <a:p>
            <a:pPr>
              <a:spcAft>
                <a:spcPts val="600"/>
              </a:spcAft>
            </a:pPr>
            <a:r>
              <a:rPr lang="zh-CN" altLang="en-US" sz="2000" dirty="0"/>
              <a:t>管理公司</a:t>
            </a:r>
            <a:r>
              <a:rPr lang="en-US" sz="2000" dirty="0"/>
              <a:t>-</a:t>
            </a:r>
            <a:r>
              <a:rPr lang="zh-CN" altLang="en-US" sz="2000" dirty="0"/>
              <a:t>有限责任公司</a:t>
            </a:r>
            <a:r>
              <a:rPr lang="ru-RU" sz="2000" dirty="0"/>
              <a:t>«</a:t>
            </a:r>
            <a:r>
              <a:rPr lang="zh-CN" altLang="en-US" sz="2000" dirty="0"/>
              <a:t>公司</a:t>
            </a:r>
            <a:r>
              <a:rPr lang="ru-RU" sz="2000" dirty="0"/>
              <a:t>«</a:t>
            </a:r>
            <a:r>
              <a:rPr lang="en-US" dirty="0" err="1"/>
              <a:t>Beston</a:t>
            </a:r>
            <a:r>
              <a:rPr lang="zh-CN" altLang="en-US" sz="2000" dirty="0"/>
              <a:t>集团</a:t>
            </a:r>
            <a:r>
              <a:rPr lang="en-US" sz="2000" dirty="0"/>
              <a:t>» 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zh-CN" altLang="en-US" sz="2000" dirty="0"/>
              <a:t>俄罗斯工业园区协会会员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zh-CN" altLang="en-US" sz="2000" dirty="0"/>
              <a:t>它进入俄罗斯工业园区（</a:t>
            </a:r>
            <a:r>
              <a:rPr lang="en-US" dirty="0"/>
              <a:t>GISIP</a:t>
            </a:r>
            <a:r>
              <a:rPr lang="zh-CN" altLang="en-US" sz="2000" dirty="0"/>
              <a:t>）的地理信息登记册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zh-CN" altLang="en-US" sz="2000" dirty="0"/>
              <a:t>公园的专业化 </a:t>
            </a:r>
            <a:r>
              <a:rPr lang="en-US" sz="2000" dirty="0"/>
              <a:t>-</a:t>
            </a:r>
            <a:r>
              <a:rPr lang="zh-CN" altLang="en-US" sz="2000" dirty="0"/>
              <a:t>多专业的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zh-CN" altLang="en-US" sz="2000" dirty="0"/>
              <a:t>该领土的总面积为</a:t>
            </a:r>
            <a:r>
              <a:rPr lang="en-US" dirty="0"/>
              <a:t>26</a:t>
            </a:r>
            <a:r>
              <a:rPr lang="zh-CN" altLang="en-US" sz="2000" dirty="0"/>
              <a:t>公顷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zh-CN" altLang="en-US" sz="2000" dirty="0"/>
              <a:t>卫生保护区</a:t>
            </a:r>
            <a:r>
              <a:rPr lang="en-US" sz="2000" dirty="0"/>
              <a:t>-</a:t>
            </a:r>
            <a:r>
              <a:rPr lang="zh-CN" altLang="en-US" sz="2000" dirty="0"/>
              <a:t>高达</a:t>
            </a:r>
            <a:r>
              <a:rPr lang="en-US" dirty="0"/>
              <a:t>800</a:t>
            </a:r>
            <a:r>
              <a:rPr lang="zh-CN" altLang="en-US" sz="2000" dirty="0"/>
              <a:t>米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altLang="zh-CN" sz="2000" dirty="0" smtClean="0"/>
          </a:p>
          <a:p>
            <a:pPr>
              <a:spcAft>
                <a:spcPts val="600"/>
              </a:spcAft>
            </a:pPr>
            <a:r>
              <a:rPr lang="zh-CN" altLang="en-US" sz="2000" dirty="0" smtClean="0"/>
              <a:t>工</a:t>
            </a:r>
            <a:r>
              <a:rPr lang="zh-CN" altLang="en-US" sz="2000" dirty="0"/>
              <a:t>程基础设施</a:t>
            </a:r>
            <a:r>
              <a:rPr lang="en-US" sz="2000" dirty="0"/>
              <a:t>:</a:t>
            </a:r>
            <a:endParaRPr lang="ru-RU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 smtClean="0"/>
              <a:t>从</a:t>
            </a:r>
            <a:r>
              <a:rPr lang="zh-CN" altLang="en-US" sz="2000" dirty="0"/>
              <a:t>两个电源中心连接的电源总容量</a:t>
            </a:r>
            <a:r>
              <a:rPr lang="en-US" dirty="0"/>
              <a:t>27</a:t>
            </a:r>
            <a:r>
              <a:rPr lang="zh-CN" altLang="en-US" sz="2000" dirty="0"/>
              <a:t>兆</a:t>
            </a:r>
            <a:r>
              <a:rPr lang="zh-CN" altLang="en-US" sz="2000" dirty="0" smtClean="0"/>
              <a:t>瓦</a:t>
            </a:r>
            <a:endParaRPr lang="ru-RU" altLang="zh-CN" sz="20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 smtClean="0"/>
              <a:t>供</a:t>
            </a:r>
            <a:r>
              <a:rPr lang="zh-CN" altLang="en-US" sz="2000" dirty="0"/>
              <a:t>水和卫生</a:t>
            </a:r>
            <a:r>
              <a:rPr lang="en-US" sz="2000" dirty="0"/>
              <a:t>-</a:t>
            </a:r>
            <a:r>
              <a:rPr lang="zh-CN" altLang="en-US" sz="2000" dirty="0"/>
              <a:t>连接到城市网络</a:t>
            </a:r>
            <a:endParaRPr lang="ru-RU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 smtClean="0"/>
              <a:t>主</a:t>
            </a:r>
            <a:r>
              <a:rPr lang="zh-CN" altLang="en-US" sz="2000" dirty="0"/>
              <a:t>供气</a:t>
            </a:r>
            <a:r>
              <a:rPr lang="en-US" sz="2000" dirty="0"/>
              <a:t>-</a:t>
            </a:r>
            <a:r>
              <a:rPr lang="zh-CN" altLang="en-US" sz="2000" dirty="0"/>
              <a:t>高压供气网络的两个输入 </a:t>
            </a:r>
            <a:endParaRPr lang="ru-RU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 smtClean="0"/>
              <a:t>供</a:t>
            </a:r>
            <a:r>
              <a:rPr lang="zh-CN" altLang="en-US" sz="2000" dirty="0"/>
              <a:t>热</a:t>
            </a:r>
            <a:r>
              <a:rPr lang="en-US" sz="2000" dirty="0"/>
              <a:t>-</a:t>
            </a:r>
            <a:r>
              <a:rPr lang="zh-CN" altLang="en-US" sz="2000" dirty="0"/>
              <a:t>锅炉房，容量</a:t>
            </a:r>
            <a:r>
              <a:rPr lang="en-US" dirty="0"/>
              <a:t>100</a:t>
            </a:r>
            <a:r>
              <a:rPr lang="zh-CN" altLang="en-US" sz="2000" dirty="0"/>
              <a:t>兆瓦</a:t>
            </a:r>
            <a:endParaRPr lang="ru-RU" sz="20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dirty="0" smtClean="0"/>
              <a:t>技</a:t>
            </a:r>
            <a:r>
              <a:rPr lang="zh-CN" altLang="en-US" sz="2000" dirty="0"/>
              <a:t>术供水</a:t>
            </a:r>
            <a:r>
              <a:rPr lang="en-US" sz="2000" dirty="0"/>
              <a:t>-</a:t>
            </a:r>
            <a:r>
              <a:rPr lang="zh-CN" altLang="en-US" sz="2000" dirty="0"/>
              <a:t>供水站和局部处理设施</a:t>
            </a:r>
            <a:endParaRPr lang="ru-RU" sz="2000" dirty="0"/>
          </a:p>
          <a:p>
            <a:endParaRPr lang="ru-RU" alt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312738" y="2036763"/>
            <a:ext cx="4573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u="sng">
              <a:solidFill>
                <a:srgbClr val="271D18"/>
              </a:solidFill>
            </a:endParaRPr>
          </a:p>
          <a:p>
            <a:r>
              <a:rPr lang="ru-RU" u="sng">
                <a:solidFill>
                  <a:srgbClr val="271D18"/>
                </a:solidFill>
              </a:rPr>
              <a:t> </a:t>
            </a:r>
          </a:p>
        </p:txBody>
      </p:sp>
      <p:pic>
        <p:nvPicPr>
          <p:cNvPr id="13318" name="Рисунок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4550" y="0"/>
            <a:ext cx="681038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77875" y="282575"/>
            <a:ext cx="66405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/>
              <a:t>工业园区</a:t>
            </a:r>
            <a:r>
              <a:rPr lang="ru-RU" sz="2800" b="1" dirty="0"/>
              <a:t> «</a:t>
            </a:r>
            <a:r>
              <a:rPr lang="zh-CN" altLang="en-US" sz="2800" b="1" dirty="0"/>
              <a:t>沃斯克列先斯克的</a:t>
            </a:r>
            <a:r>
              <a:rPr lang="ru-RU" sz="2800" b="1" dirty="0"/>
              <a:t>»</a:t>
            </a:r>
            <a:endParaRPr lang="ru-RU" sz="2400" b="1" dirty="0">
              <a:solidFill>
                <a:srgbClr val="7C4B3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41388</TotalTime>
  <Words>1700</Words>
  <Application>Microsoft Office PowerPoint</Application>
  <PresentationFormat>Произвольный</PresentationFormat>
  <Paragraphs>200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Trebuchet MS</vt:lpstr>
      <vt:lpstr>Georgia</vt:lpstr>
      <vt:lpstr>Calibri</vt:lpstr>
      <vt:lpstr>方正姚体</vt:lpstr>
      <vt:lpstr>Arial Black</vt:lpstr>
      <vt:lpstr>Times New Roman</vt:lpstr>
      <vt:lpstr>Bookman Old Style</vt:lpstr>
      <vt:lpstr>Wingdings 3</vt:lpstr>
      <vt:lpstr>Wingdings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Землякова Полина Вячеславовна</dc:creator>
  <cp:lastModifiedBy>Анастасия</cp:lastModifiedBy>
  <cp:revision>2626</cp:revision>
  <cp:lastPrinted>2016-08-10T14:27:13Z</cp:lastPrinted>
  <dcterms:created xsi:type="dcterms:W3CDTF">2014-03-05T14:43:14Z</dcterms:created>
  <dcterms:modified xsi:type="dcterms:W3CDTF">2019-10-01T14:59:17Z</dcterms:modified>
</cp:coreProperties>
</file>